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1F8_8AFB15F2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98" r:id="rId2"/>
    <p:sldId id="496" r:id="rId3"/>
    <p:sldId id="400" r:id="rId4"/>
    <p:sldId id="512" r:id="rId5"/>
    <p:sldId id="497" r:id="rId6"/>
    <p:sldId id="500" r:id="rId7"/>
    <p:sldId id="449" r:id="rId8"/>
    <p:sldId id="498" r:id="rId9"/>
    <p:sldId id="501" r:id="rId10"/>
    <p:sldId id="499" r:id="rId11"/>
    <p:sldId id="502" r:id="rId12"/>
    <p:sldId id="513" r:id="rId13"/>
    <p:sldId id="503" r:id="rId14"/>
    <p:sldId id="505" r:id="rId15"/>
    <p:sldId id="504" r:id="rId16"/>
    <p:sldId id="508" r:id="rId17"/>
    <p:sldId id="510" r:id="rId18"/>
    <p:sldId id="480" r:id="rId19"/>
    <p:sldId id="481" r:id="rId20"/>
  </p:sldIdLst>
  <p:sldSz cx="9144000" cy="5143500" type="screen16x9"/>
  <p:notesSz cx="9144000" cy="51435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32BCA6-3EFC-34E3-9932-D5B1F0C05CA5}" name="Vilson Ribas" initials="VR" userId="45f6c1645c690e1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A3AD"/>
    <a:srgbClr val="ED265B"/>
    <a:srgbClr val="F00659"/>
    <a:srgbClr val="FFFFFF"/>
    <a:srgbClr val="131415"/>
    <a:srgbClr val="1C1F20"/>
    <a:srgbClr val="D9D9D9"/>
    <a:srgbClr val="000000"/>
    <a:srgbClr val="009BEB"/>
    <a:srgbClr val="7583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B125C0-A026-46F0-AC74-1C29AC8D73BA}" v="15" dt="2023-02-13T01:58:15.936"/>
    <p1510:client id="{D5F0C7E6-91E9-4D45-A368-75F854C994C4}" v="40" dt="2023-02-13T00:03:57.49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20" y="12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comments/modernComment_1F8_8AFB15F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924916-31CD-4045-AA77-8DB7ED52E679}" authorId="{E232BCA6-3EFC-34E3-9932-D5B1F0C05CA5}" created="2023-02-12T20:36:42.164">
    <pc:sldMkLst xmlns:pc="http://schemas.microsoft.com/office/powerpoint/2013/main/command">
      <pc:docMk/>
      <pc:sldMk cId="2331710962" sldId="504"/>
    </pc:sldMkLst>
    <p188:txBody>
      <a:bodyPr/>
      <a:lstStyle/>
      <a:p>
        <a:r>
          <a:rPr lang="pt-BR"/>
          <a:t>BrowserStack é uma plataforma indiana de testes móveis e web em nuvem que fornece aos desenvolvedores a capacidade de testar seus sites e aplicativos móveis em navegadores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D0D63AD-A927-EE38-0EB2-DC575D4CDE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78F1523-3A89-860B-8BC8-174920F0CC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DC83F-5A79-4872-A882-878D8E292272}" type="datetimeFigureOut">
              <a:rPr lang="pt-BR" smtClean="0"/>
              <a:t>13/02/2023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91D1EAD-0CC8-4111-3809-E0D3CCE045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DC36F3-DEF4-29AA-D049-CA0C83A489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39CD7-F47F-4A70-AE87-D022D9ED12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6892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141B6-8E8E-4E1A-B16D-8B3054E1AB03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75C5F-C1A2-4DE4-85B0-A4DA2723F7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701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759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1255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283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635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389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3563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4997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91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05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12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2024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027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848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623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989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0862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6538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Preofessor Vilson Ribas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87568-424C-46CE-96B4-77482B97243F}" type="datetime1">
              <a:rPr lang="pt-BR" smtClean="0"/>
              <a:t>13/02/2023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Preofessor Vilson Ribas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BA606-C127-463B-9CE6-A86D2FD612B5}" type="datetime1">
              <a:rPr lang="pt-BR" smtClean="0"/>
              <a:t>13/02/2023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Preofessor Vilson Ribas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60124-F12D-41FD-80BE-DADF91063BDE}" type="datetime1">
              <a:rPr lang="pt-BR" smtClean="0"/>
              <a:t>13/02/2023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Preofessor Vilson Ribas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04539-49B5-4D04-A1D3-92F97B6262DA}" type="datetime1">
              <a:rPr lang="pt-BR" smtClean="0"/>
              <a:t>13/02/2023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Preofessor Vilson Ribas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5430-FFCB-4113-AE1A-3082AF3F041E}" type="datetime1">
              <a:rPr lang="pt-BR" smtClean="0"/>
              <a:t>13/02/2023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36AC9DD-B5E2-43EC-81AA-7E2730847E1B}" type="datetime1">
              <a:rPr lang="pt-BR" smtClean="0"/>
              <a:t>13/02/2023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pt-BR"/>
              <a:t>Preofessor Vilson Ribas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407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534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1"/>
            <a:ext cx="9144000" cy="514826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77" r:id="rId7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microsoft.com/office/2018/10/relationships/comments" Target="../comments/modernComment_1F8_8AFB15F2.xml"/><Relationship Id="rId21" Type="http://schemas.openxmlformats.org/officeDocument/2006/relationships/image" Target="../media/image37.png"/><Relationship Id="rId34" Type="http://schemas.openxmlformats.org/officeDocument/2006/relationships/image" Target="../media/image4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24" Type="http://schemas.openxmlformats.org/officeDocument/2006/relationships/image" Target="../media/image40.png"/><Relationship Id="rId32" Type="http://schemas.openxmlformats.org/officeDocument/2006/relationships/image" Target="../media/image47.png"/><Relationship Id="rId5" Type="http://schemas.openxmlformats.org/officeDocument/2006/relationships/image" Target="../media/image9.png"/><Relationship Id="rId15" Type="http://schemas.openxmlformats.org/officeDocument/2006/relationships/image" Target="../media/image31.jpg"/><Relationship Id="rId23" Type="http://schemas.openxmlformats.org/officeDocument/2006/relationships/image" Target="../media/image39.jpg"/><Relationship Id="rId28" Type="http://schemas.openxmlformats.org/officeDocument/2006/relationships/image" Target="../media/image44.jpg"/><Relationship Id="rId36" Type="http://schemas.openxmlformats.org/officeDocument/2006/relationships/image" Target="../media/image51.png"/><Relationship Id="rId10" Type="http://schemas.openxmlformats.org/officeDocument/2006/relationships/image" Target="../media/image26.jpg"/><Relationship Id="rId19" Type="http://schemas.openxmlformats.org/officeDocument/2006/relationships/image" Target="../media/image35.jpg"/><Relationship Id="rId31" Type="http://schemas.openxmlformats.org/officeDocument/2006/relationships/image" Target="../media/image46.png"/><Relationship Id="rId4" Type="http://schemas.openxmlformats.org/officeDocument/2006/relationships/image" Target="../media/image8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jpg"/><Relationship Id="rId30" Type="http://schemas.openxmlformats.org/officeDocument/2006/relationships/image" Target="../media/image10.png"/><Relationship Id="rId35" Type="http://schemas.openxmlformats.org/officeDocument/2006/relationships/image" Target="../media/image50.png"/><Relationship Id="rId8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lguilherme.castelo/perfis-t%C3%A9cnicos-de-qa-sdet-vs-qae-e1805ce4b8fd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hoteliernews.com.br/erro-de-digitacao-gera-promocao-em-holiday-inn-nos-eua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t.stackoverflow.com/questions/204769/qual-diferen%C3%A7a-entre-falha-defeito-e-erro" TargetMode="External"/><Relationship Id="rId5" Type="http://schemas.openxmlformats.org/officeDocument/2006/relationships/hyperlink" Target="https://pt.wikipedia.org/wiki/ISO/IEC_9126" TargetMode="External"/><Relationship Id="rId10" Type="http://schemas.openxmlformats.org/officeDocument/2006/relationships/image" Target="../media/image52.emf"/><Relationship Id="rId4" Type="http://schemas.openxmlformats.org/officeDocument/2006/relationships/hyperlink" Target="https://blog.svlabs.com.br/criterios-para-garantir-a-qualidade-de-um-software/" TargetMode="External"/><Relationship Id="rId9" Type="http://schemas.openxmlformats.org/officeDocument/2006/relationships/hyperlink" Target="https://www.techtudo.com.br/noticias/2011/02/primeiro-computador-do-mundo-faz-65-anos.g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-19887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140690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431" y="4386164"/>
            <a:ext cx="129145" cy="4955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EB336F4-551D-EB93-7C4D-37F014DB068A}"/>
              </a:ext>
            </a:extLst>
          </p:cNvPr>
          <p:cNvSpPr txBox="1"/>
          <p:nvPr/>
        </p:nvSpPr>
        <p:spPr>
          <a:xfrm>
            <a:off x="457201" y="174490"/>
            <a:ext cx="792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rgbClr val="ED265B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A importância do teste na validação dos requisitos.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CCF55EFD-703D-4C51-2693-67AC444060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762000"/>
            <a:ext cx="54864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3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1">
            <a:extLst>
              <a:ext uri="{FF2B5EF4-FFF2-40B4-BE49-F238E27FC236}">
                <a16:creationId xmlns:a16="http://schemas.microsoft.com/office/drawing/2014/main" id="{CC60AAB7-3898-0579-E01E-F39133B77DF7}"/>
              </a:ext>
            </a:extLst>
          </p:cNvPr>
          <p:cNvGrpSpPr/>
          <p:nvPr/>
        </p:nvGrpSpPr>
        <p:grpSpPr>
          <a:xfrm>
            <a:off x="164936" y="225402"/>
            <a:ext cx="8734373" cy="4692696"/>
            <a:chOff x="206087" y="237647"/>
            <a:chExt cx="8742460" cy="4697041"/>
          </a:xfrm>
        </p:grpSpPr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9423A8E6-208B-EC40-400F-E7609A550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6F47EFC1-CC77-9830-E18A-475ADE6D1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pic>
        <p:nvPicPr>
          <p:cNvPr id="20" name="Picture 18">
            <a:extLst>
              <a:ext uri="{FF2B5EF4-FFF2-40B4-BE49-F238E27FC236}">
                <a16:creationId xmlns:a16="http://schemas.microsoft.com/office/drawing/2014/main" id="{8B6B5CB1-C846-6EC7-75F6-ABA570CDE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431" y="4386164"/>
            <a:ext cx="129145" cy="49551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D805A964-82DB-551A-4360-D634D46888DC}"/>
              </a:ext>
            </a:extLst>
          </p:cNvPr>
          <p:cNvSpPr txBox="1"/>
          <p:nvPr/>
        </p:nvSpPr>
        <p:spPr>
          <a:xfrm>
            <a:off x="457201" y="174490"/>
            <a:ext cx="792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rgbClr val="ED265B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Pirâmide de teste – Melhoria na qualidade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3297F04-4DDE-5C6B-0D0A-5B0957EDB6C6}"/>
              </a:ext>
            </a:extLst>
          </p:cNvPr>
          <p:cNvSpPr txBox="1"/>
          <p:nvPr/>
        </p:nvSpPr>
        <p:spPr>
          <a:xfrm>
            <a:off x="121390" y="450498"/>
            <a:ext cx="8857674" cy="251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10000"/>
              </a:lnSpc>
            </a:pPr>
            <a:r>
              <a:rPr lang="pt-BR" sz="1600" dirty="0">
                <a:solidFill>
                  <a:srgbClr val="91A3AD"/>
                </a:solidFill>
                <a:latin typeface="Gotham HTF Light"/>
                <a:cs typeface="Gotham HTF Light"/>
              </a:rPr>
              <a:t>A pirâmide de testes nos mostra seus níveis, velocidade na implementação ao testar logo no inicio do desenvolvimento e a complexidade dos testes nos níveis mais próximos a finalização do projeto.</a:t>
            </a:r>
          </a:p>
          <a:p>
            <a:pPr lvl="1">
              <a:lnSpc>
                <a:spcPct val="110000"/>
              </a:lnSpc>
            </a:pPr>
            <a:endParaRPr lang="pt-BR" sz="1600" dirty="0">
              <a:solidFill>
                <a:srgbClr val="91A3AD"/>
              </a:solidFill>
              <a:latin typeface="Gotham HTF Light"/>
              <a:cs typeface="Gotham HTF Light"/>
            </a:endParaRPr>
          </a:p>
          <a:p>
            <a:pPr lvl="1">
              <a:lnSpc>
                <a:spcPct val="110000"/>
              </a:lnSpc>
            </a:pPr>
            <a:r>
              <a:rPr lang="pt-BR" sz="1600" dirty="0">
                <a:solidFill>
                  <a:srgbClr val="91A3AD"/>
                </a:solidFill>
                <a:latin typeface="Gotham HTF Light"/>
              </a:rPr>
              <a:t>Ela foi idealizada por Mike Cohn em seu livro “</a:t>
            </a:r>
            <a:r>
              <a:rPr lang="pt-BR" sz="1600" dirty="0" err="1">
                <a:solidFill>
                  <a:srgbClr val="91A3AD"/>
                </a:solidFill>
                <a:latin typeface="Gotham HTF Light"/>
              </a:rPr>
              <a:t>Succeeding</a:t>
            </a:r>
            <a:r>
              <a:rPr lang="pt-BR" sz="1600" dirty="0">
                <a:solidFill>
                  <a:srgbClr val="91A3AD"/>
                </a:solidFill>
                <a:latin typeface="Gotham HTF Light"/>
              </a:rPr>
              <a:t> </a:t>
            </a:r>
            <a:r>
              <a:rPr lang="pt-BR" sz="1600" dirty="0" err="1">
                <a:solidFill>
                  <a:srgbClr val="91A3AD"/>
                </a:solidFill>
                <a:latin typeface="Gotham HTF Light"/>
              </a:rPr>
              <a:t>with</a:t>
            </a:r>
            <a:r>
              <a:rPr lang="pt-BR" sz="1600" dirty="0">
                <a:solidFill>
                  <a:srgbClr val="91A3AD"/>
                </a:solidFill>
                <a:latin typeface="Gotham HTF Light"/>
              </a:rPr>
              <a:t> </a:t>
            </a:r>
            <a:r>
              <a:rPr lang="pt-BR" sz="1600" dirty="0" err="1">
                <a:solidFill>
                  <a:srgbClr val="91A3AD"/>
                </a:solidFill>
                <a:latin typeface="Gotham HTF Light"/>
              </a:rPr>
              <a:t>agile</a:t>
            </a:r>
            <a:r>
              <a:rPr lang="pt-BR" sz="1600" dirty="0">
                <a:solidFill>
                  <a:srgbClr val="91A3AD"/>
                </a:solidFill>
                <a:latin typeface="Gotham HTF Light"/>
              </a:rPr>
              <a:t>”. A ideia é ser uma metáfora relacionando a complexidade, o tempo, entre outros fatores para auxiliar na jornada de testes.</a:t>
            </a:r>
            <a:endParaRPr lang="pt-BR" sz="1600" dirty="0">
              <a:solidFill>
                <a:srgbClr val="91A3AD"/>
              </a:solidFill>
              <a:latin typeface="Gotham HTF Light"/>
              <a:cs typeface="Gotham HTF Light"/>
            </a:endParaRPr>
          </a:p>
          <a:p>
            <a:pPr lvl="1">
              <a:lnSpc>
                <a:spcPct val="110000"/>
              </a:lnSpc>
            </a:pPr>
            <a:endParaRPr lang="pt-BR" sz="1600" dirty="0">
              <a:solidFill>
                <a:srgbClr val="91A3AD"/>
              </a:solidFill>
              <a:latin typeface="Gotham HTF Light"/>
              <a:cs typeface="Gotham HTF Light"/>
            </a:endParaRPr>
          </a:p>
          <a:p>
            <a:pPr lvl="1">
              <a:lnSpc>
                <a:spcPct val="110000"/>
              </a:lnSpc>
            </a:pPr>
            <a:r>
              <a:rPr lang="pt-BR" sz="1600" b="1" dirty="0">
                <a:solidFill>
                  <a:srgbClr val="91A3AD"/>
                </a:solidFill>
                <a:latin typeface="Gotham HTF Light"/>
                <a:cs typeface="Gotham HTF Light"/>
              </a:rPr>
              <a:t>Unit</a:t>
            </a:r>
            <a:r>
              <a:rPr lang="pt-BR" sz="1600" dirty="0">
                <a:solidFill>
                  <a:srgbClr val="91A3AD"/>
                </a:solidFill>
                <a:latin typeface="Gotham HTF Light"/>
                <a:cs typeface="Gotham HTF Light"/>
              </a:rPr>
              <a:t> – Teste unitário realizado pelo desenvolvedor – melhor cenários TDD</a:t>
            </a:r>
          </a:p>
          <a:p>
            <a:pPr lvl="1">
              <a:lnSpc>
                <a:spcPct val="110000"/>
              </a:lnSpc>
            </a:pPr>
            <a:r>
              <a:rPr lang="pt-BR" sz="1600" b="1" dirty="0">
                <a:solidFill>
                  <a:srgbClr val="91A3AD"/>
                </a:solidFill>
                <a:latin typeface="Gotham HTF Light"/>
                <a:cs typeface="Gotham HTF Light"/>
              </a:rPr>
              <a:t>Service</a:t>
            </a:r>
            <a:r>
              <a:rPr lang="pt-BR" sz="1600" dirty="0">
                <a:solidFill>
                  <a:srgbClr val="91A3AD"/>
                </a:solidFill>
                <a:latin typeface="Gotham HTF Light"/>
                <a:cs typeface="Gotham HTF Light"/>
              </a:rPr>
              <a:t> – Integração DEV–&gt; QA –&gt; Usuários –&gt; Testes API – Performance (Manual/Automatizado)</a:t>
            </a:r>
          </a:p>
          <a:p>
            <a:pPr lvl="1">
              <a:lnSpc>
                <a:spcPct val="110000"/>
              </a:lnSpc>
            </a:pPr>
            <a:r>
              <a:rPr lang="pt-BR" sz="1600" b="1" dirty="0">
                <a:solidFill>
                  <a:srgbClr val="91A3AD"/>
                </a:solidFill>
                <a:latin typeface="Gotham HTF Light"/>
                <a:cs typeface="Gotham HTF Light"/>
              </a:rPr>
              <a:t>UI/E2E </a:t>
            </a:r>
            <a:r>
              <a:rPr lang="pt-BR" sz="1600" dirty="0">
                <a:solidFill>
                  <a:srgbClr val="91A3AD"/>
                </a:solidFill>
                <a:latin typeface="Gotham HTF Light"/>
                <a:cs typeface="Gotham HTF Light"/>
              </a:rPr>
              <a:t>– QA – Testes Manuais , Regressivos(manuais/automatizados)</a:t>
            </a:r>
          </a:p>
        </p:txBody>
      </p:sp>
      <p:pic>
        <p:nvPicPr>
          <p:cNvPr id="23" name="Imagem 22" descr="Diagrama&#10;&#10;Descrição gerada automaticamente">
            <a:extLst>
              <a:ext uri="{FF2B5EF4-FFF2-40B4-BE49-F238E27FC236}">
                <a16:creationId xmlns:a16="http://schemas.microsoft.com/office/drawing/2014/main" id="{1F5E6B91-E094-D12C-6873-F6172AB73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07" y="3242836"/>
            <a:ext cx="2073896" cy="1521472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68B5BE56-38D9-D421-75B9-599A78C5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036" y="3242836"/>
            <a:ext cx="2152818" cy="155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54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1">
            <a:extLst>
              <a:ext uri="{FF2B5EF4-FFF2-40B4-BE49-F238E27FC236}">
                <a16:creationId xmlns:a16="http://schemas.microsoft.com/office/drawing/2014/main" id="{CC60AAB7-3898-0579-E01E-F39133B77DF7}"/>
              </a:ext>
            </a:extLst>
          </p:cNvPr>
          <p:cNvGrpSpPr/>
          <p:nvPr/>
        </p:nvGrpSpPr>
        <p:grpSpPr>
          <a:xfrm>
            <a:off x="164936" y="225402"/>
            <a:ext cx="8734373" cy="4692696"/>
            <a:chOff x="206087" y="237647"/>
            <a:chExt cx="8742460" cy="4697041"/>
          </a:xfrm>
        </p:grpSpPr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9423A8E6-208B-EC40-400F-E7609A550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6F47EFC1-CC77-9830-E18A-475ADE6D1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pic>
        <p:nvPicPr>
          <p:cNvPr id="20" name="Picture 18">
            <a:extLst>
              <a:ext uri="{FF2B5EF4-FFF2-40B4-BE49-F238E27FC236}">
                <a16:creationId xmlns:a16="http://schemas.microsoft.com/office/drawing/2014/main" id="{8B6B5CB1-C846-6EC7-75F6-ABA570CDE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431" y="4386164"/>
            <a:ext cx="129145" cy="49551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D805A964-82DB-551A-4360-D634D46888DC}"/>
              </a:ext>
            </a:extLst>
          </p:cNvPr>
          <p:cNvSpPr txBox="1"/>
          <p:nvPr/>
        </p:nvSpPr>
        <p:spPr>
          <a:xfrm>
            <a:off x="457201" y="174490"/>
            <a:ext cx="792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ED265B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Pirâmide de teste – Ideal e </a:t>
            </a:r>
            <a:r>
              <a:rPr lang="pt-BR" sz="1600" dirty="0" err="1">
                <a:solidFill>
                  <a:srgbClr val="ED265B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Anti-padrão</a:t>
            </a:r>
            <a:endParaRPr lang="pt-BR" sz="1600" dirty="0">
              <a:solidFill>
                <a:srgbClr val="ED265B"/>
              </a:solidFill>
              <a:latin typeface="Cascadia Code ExtraLight" panose="020B06090200000200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3297F04-4DDE-5C6B-0D0A-5B0957EDB6C6}"/>
              </a:ext>
            </a:extLst>
          </p:cNvPr>
          <p:cNvSpPr txBox="1"/>
          <p:nvPr/>
        </p:nvSpPr>
        <p:spPr>
          <a:xfrm>
            <a:off x="121390" y="450498"/>
            <a:ext cx="8857674" cy="89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10000"/>
              </a:lnSpc>
            </a:pPr>
            <a:r>
              <a:rPr lang="pt-BR" sz="1600" dirty="0">
                <a:solidFill>
                  <a:srgbClr val="91A3AD"/>
                </a:solidFill>
                <a:latin typeface="Gotham HTF Light"/>
                <a:cs typeface="Gotham HTF Light"/>
              </a:rPr>
              <a:t>Segue abaixo dois modelos de pirâmide de testes ainda mais detalhadas, uma referente ao </a:t>
            </a:r>
            <a:r>
              <a:rPr lang="pt-BR" sz="1600" dirty="0" err="1">
                <a:solidFill>
                  <a:srgbClr val="91A3AD"/>
                </a:solidFill>
                <a:latin typeface="Gotham HTF Light"/>
                <a:cs typeface="Gotham HTF Light"/>
              </a:rPr>
              <a:t>Anti-padrão</a:t>
            </a:r>
            <a:r>
              <a:rPr lang="pt-BR" sz="1600" dirty="0">
                <a:solidFill>
                  <a:srgbClr val="91A3AD"/>
                </a:solidFill>
                <a:latin typeface="Gotham HTF Light"/>
                <a:cs typeface="Gotham HTF Light"/>
              </a:rPr>
              <a:t> e outra referente ao um modelo de pirâmide ideal, cada vez mais perguntas referentes a estas pirâmides são feitas em processo de seleção para as principais vagas de TI.</a:t>
            </a:r>
          </a:p>
        </p:txBody>
      </p:sp>
      <p:pic>
        <p:nvPicPr>
          <p:cNvPr id="2" name="Picture 2" descr="piramide-automacao-testes - Prime Control">
            <a:extLst>
              <a:ext uri="{FF2B5EF4-FFF2-40B4-BE49-F238E27FC236}">
                <a16:creationId xmlns:a16="http://schemas.microsoft.com/office/drawing/2014/main" id="{1BDE9DA4-4406-97AD-FF8F-4DFD6E739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167" y="1471637"/>
            <a:ext cx="5792867" cy="322136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9668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4936" y="225402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431" y="4386164"/>
            <a:ext cx="129145" cy="4955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EB336F4-551D-EB93-7C4D-37F014DB068A}"/>
              </a:ext>
            </a:extLst>
          </p:cNvPr>
          <p:cNvSpPr txBox="1"/>
          <p:nvPr/>
        </p:nvSpPr>
        <p:spPr>
          <a:xfrm>
            <a:off x="457201" y="174490"/>
            <a:ext cx="792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rgbClr val="ED265B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Profissionais / Carreira QA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C392D0D-245C-76B9-4E32-4C488BA6DFDA}"/>
              </a:ext>
            </a:extLst>
          </p:cNvPr>
          <p:cNvSpPr txBox="1"/>
          <p:nvPr/>
        </p:nvSpPr>
        <p:spPr>
          <a:xfrm>
            <a:off x="78594" y="585546"/>
            <a:ext cx="8857674" cy="4141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10000"/>
              </a:lnSpc>
            </a:pPr>
            <a:r>
              <a:rPr lang="pt-BR" sz="1600" b="1" err="1">
                <a:solidFill>
                  <a:srgbClr val="91A3AD"/>
                </a:solidFill>
                <a:latin typeface="Gotham HTF Light"/>
                <a:cs typeface="Gotham HTF Light"/>
              </a:rPr>
              <a:t>Tester</a:t>
            </a:r>
            <a:r>
              <a:rPr lang="pt-BR" sz="1600" b="1">
                <a:solidFill>
                  <a:srgbClr val="91A3AD"/>
                </a:solidFill>
                <a:latin typeface="Gotham HTF Light"/>
                <a:cs typeface="Gotham HTF Light"/>
              </a:rPr>
              <a:t> : Controla qualidade </a:t>
            </a:r>
          </a:p>
          <a:p>
            <a:pPr lvl="1">
              <a:lnSpc>
                <a:spcPct val="110000"/>
              </a:lnSpc>
            </a:pPr>
            <a:r>
              <a:rPr lang="pt-BR" sz="1600" b="1">
                <a:solidFill>
                  <a:srgbClr val="91A3AD"/>
                </a:solidFill>
                <a:latin typeface="Gotham HTF Light"/>
                <a:cs typeface="Gotham HTF Light"/>
              </a:rPr>
              <a:t> </a:t>
            </a:r>
          </a:p>
          <a:p>
            <a:pPr lvl="1">
              <a:lnSpc>
                <a:spcPct val="110000"/>
              </a:lnSpc>
            </a:pPr>
            <a:r>
              <a:rPr lang="pt-BR" sz="1600" b="1" err="1">
                <a:solidFill>
                  <a:srgbClr val="91A3AD"/>
                </a:solidFill>
                <a:latin typeface="Gotham HTF Light"/>
                <a:cs typeface="Gotham HTF Light"/>
              </a:rPr>
              <a:t>Quality</a:t>
            </a:r>
            <a:r>
              <a:rPr lang="pt-BR" sz="1600" b="1">
                <a:solidFill>
                  <a:srgbClr val="91A3AD"/>
                </a:solidFill>
                <a:latin typeface="Gotham HTF Light"/>
                <a:cs typeface="Gotham HTF Light"/>
              </a:rPr>
              <a:t> </a:t>
            </a:r>
            <a:r>
              <a:rPr lang="pt-BR" sz="1600" b="1" err="1">
                <a:solidFill>
                  <a:srgbClr val="91A3AD"/>
                </a:solidFill>
                <a:latin typeface="Gotham HTF Light"/>
                <a:cs typeface="Gotham HTF Light"/>
              </a:rPr>
              <a:t>Assurance</a:t>
            </a:r>
            <a:r>
              <a:rPr lang="pt-BR" sz="1600" b="1">
                <a:solidFill>
                  <a:srgbClr val="91A3AD"/>
                </a:solidFill>
                <a:latin typeface="Gotham HTF Light"/>
                <a:cs typeface="Gotham HTF Light"/>
              </a:rPr>
              <a:t> : </a:t>
            </a:r>
            <a:r>
              <a:rPr lang="pt-BR" sz="1600">
                <a:solidFill>
                  <a:srgbClr val="91A3AD"/>
                </a:solidFill>
                <a:latin typeface="Gotham HTF Light"/>
                <a:cs typeface="Gotham HTF Light"/>
              </a:rPr>
              <a:t>Previne ocorrências de erros e esta envolvido em todo ciclo de vida do desenvolvimento do software.</a:t>
            </a:r>
          </a:p>
          <a:p>
            <a:pPr lvl="1">
              <a:lnSpc>
                <a:spcPct val="110000"/>
              </a:lnSpc>
            </a:pPr>
            <a:endParaRPr lang="pt-BR" sz="1600" b="1">
              <a:solidFill>
                <a:srgbClr val="91A3AD"/>
              </a:solidFill>
              <a:latin typeface="Gotham HTF Light"/>
              <a:cs typeface="Gotham HTF Light"/>
            </a:endParaRPr>
          </a:p>
          <a:p>
            <a:pPr lvl="1">
              <a:lnSpc>
                <a:spcPct val="110000"/>
              </a:lnSpc>
            </a:pPr>
            <a:r>
              <a:rPr lang="pt-BR" sz="1600" b="1" err="1">
                <a:solidFill>
                  <a:srgbClr val="91A3AD"/>
                </a:solidFill>
                <a:latin typeface="Gotham HTF Light"/>
                <a:cs typeface="Gotham HTF Light"/>
              </a:rPr>
              <a:t>Quality</a:t>
            </a:r>
            <a:r>
              <a:rPr lang="pt-BR" sz="1600" b="1">
                <a:solidFill>
                  <a:srgbClr val="91A3AD"/>
                </a:solidFill>
                <a:latin typeface="Gotham HTF Light"/>
                <a:cs typeface="Gotham HTF Light"/>
              </a:rPr>
              <a:t> </a:t>
            </a:r>
            <a:r>
              <a:rPr lang="pt-BR" sz="1600" b="1" err="1">
                <a:solidFill>
                  <a:srgbClr val="91A3AD"/>
                </a:solidFill>
                <a:latin typeface="Gotham HTF Light"/>
                <a:cs typeface="Gotham HTF Light"/>
              </a:rPr>
              <a:t>Assurance</a:t>
            </a:r>
            <a:r>
              <a:rPr lang="pt-BR" sz="1600" b="1">
                <a:solidFill>
                  <a:srgbClr val="91A3AD"/>
                </a:solidFill>
                <a:latin typeface="Gotham HTF Light"/>
                <a:cs typeface="Gotham HTF Light"/>
              </a:rPr>
              <a:t> </a:t>
            </a:r>
            <a:r>
              <a:rPr lang="pt-BR" sz="1600" b="1" err="1">
                <a:solidFill>
                  <a:srgbClr val="91A3AD"/>
                </a:solidFill>
                <a:latin typeface="Gotham HTF Light"/>
                <a:cs typeface="Gotham HTF Light"/>
              </a:rPr>
              <a:t>Analist</a:t>
            </a:r>
            <a:r>
              <a:rPr lang="pt-BR" sz="1600" b="1">
                <a:solidFill>
                  <a:srgbClr val="91A3AD"/>
                </a:solidFill>
                <a:latin typeface="Gotham HTF Light"/>
                <a:cs typeface="Gotham HTF Light"/>
              </a:rPr>
              <a:t>:  </a:t>
            </a:r>
            <a:r>
              <a:rPr lang="pt-BR" sz="1600">
                <a:solidFill>
                  <a:srgbClr val="91A3AD"/>
                </a:solidFill>
                <a:latin typeface="Gotham HTF Light"/>
                <a:cs typeface="Gotham HTF Light"/>
              </a:rPr>
              <a:t>Além as funções do QA acumula as funções de criar framework de testes automatizados.</a:t>
            </a:r>
          </a:p>
          <a:p>
            <a:pPr lvl="1">
              <a:lnSpc>
                <a:spcPct val="110000"/>
              </a:lnSpc>
            </a:pPr>
            <a:endParaRPr lang="pt-BR" sz="1600" b="1">
              <a:solidFill>
                <a:srgbClr val="91A3AD"/>
              </a:solidFill>
              <a:latin typeface="Gotham HTF Light"/>
              <a:cs typeface="Gotham HTF Light"/>
            </a:endParaRPr>
          </a:p>
          <a:p>
            <a:pPr lvl="1">
              <a:lnSpc>
                <a:spcPct val="110000"/>
              </a:lnSpc>
            </a:pPr>
            <a:r>
              <a:rPr lang="pt-BR" sz="1600" b="1">
                <a:solidFill>
                  <a:srgbClr val="91A3AD"/>
                </a:solidFill>
                <a:latin typeface="Gotham HTF Light"/>
                <a:cs typeface="Gotham HTF Light"/>
              </a:rPr>
              <a:t>Software </a:t>
            </a:r>
            <a:r>
              <a:rPr lang="pt-BR" sz="1600" b="1" err="1">
                <a:solidFill>
                  <a:srgbClr val="91A3AD"/>
                </a:solidFill>
                <a:latin typeface="Gotham HTF Light"/>
                <a:cs typeface="Gotham HTF Light"/>
              </a:rPr>
              <a:t>Development</a:t>
            </a:r>
            <a:r>
              <a:rPr lang="pt-BR" sz="1600" b="1">
                <a:solidFill>
                  <a:srgbClr val="91A3AD"/>
                </a:solidFill>
                <a:latin typeface="Gotham HTF Light"/>
                <a:cs typeface="Gotham HTF Light"/>
              </a:rPr>
              <a:t> </a:t>
            </a:r>
            <a:r>
              <a:rPr lang="pt-BR" sz="1600" b="1" err="1">
                <a:solidFill>
                  <a:srgbClr val="91A3AD"/>
                </a:solidFill>
                <a:latin typeface="Gotham HTF Light"/>
                <a:cs typeface="Gotham HTF Light"/>
              </a:rPr>
              <a:t>Engenieer</a:t>
            </a:r>
            <a:r>
              <a:rPr lang="pt-BR" sz="1600" b="1">
                <a:solidFill>
                  <a:srgbClr val="91A3AD"/>
                </a:solidFill>
                <a:latin typeface="Gotham HTF Light"/>
                <a:cs typeface="Gotham HTF Light"/>
              </a:rPr>
              <a:t> in Test(SDET)</a:t>
            </a:r>
          </a:p>
          <a:p>
            <a:pPr lvl="1">
              <a:lnSpc>
                <a:spcPct val="110000"/>
              </a:lnSpc>
            </a:pPr>
            <a:r>
              <a:rPr lang="pt-BR" sz="1600">
                <a:solidFill>
                  <a:srgbClr val="91A3AD"/>
                </a:solidFill>
                <a:latin typeface="Gotham HTF Light"/>
                <a:cs typeface="Gotham HTF Light"/>
              </a:rPr>
              <a:t>Acumula as funções do QA e QAA é responsável por criar e manter Flow dos repositórios de artefatos, analise dos logs  de execução dos testes utilizando ferramentas de CD e CI.</a:t>
            </a:r>
          </a:p>
          <a:p>
            <a:pPr lvl="1">
              <a:lnSpc>
                <a:spcPct val="110000"/>
              </a:lnSpc>
            </a:pPr>
            <a:endParaRPr lang="pt-BR" sz="1600" b="1">
              <a:solidFill>
                <a:srgbClr val="91A3AD"/>
              </a:solidFill>
              <a:latin typeface="Gotham HTF Light"/>
              <a:cs typeface="Gotham HTF Light"/>
            </a:endParaRPr>
          </a:p>
          <a:p>
            <a:pPr lvl="1">
              <a:lnSpc>
                <a:spcPct val="110000"/>
              </a:lnSpc>
            </a:pPr>
            <a:r>
              <a:rPr lang="pt-BR" sz="1600" b="1">
                <a:solidFill>
                  <a:srgbClr val="91A3AD"/>
                </a:solidFill>
                <a:latin typeface="Gotham HTF Light"/>
                <a:cs typeface="Gotham HTF Light"/>
              </a:rPr>
              <a:t>QA </a:t>
            </a:r>
            <a:r>
              <a:rPr lang="pt-BR" sz="1600" b="1" err="1">
                <a:solidFill>
                  <a:srgbClr val="91A3AD"/>
                </a:solidFill>
                <a:latin typeface="Gotham HTF Light"/>
                <a:cs typeface="Gotham HTF Light"/>
              </a:rPr>
              <a:t>Especist</a:t>
            </a:r>
            <a:r>
              <a:rPr lang="pt-BR" sz="1600" b="1">
                <a:solidFill>
                  <a:srgbClr val="91A3AD"/>
                </a:solidFill>
                <a:latin typeface="Gotham HTF Light"/>
                <a:cs typeface="Gotham HTF Light"/>
              </a:rPr>
              <a:t> in </a:t>
            </a:r>
            <a:r>
              <a:rPr lang="pt-BR" sz="1600" b="1" err="1">
                <a:solidFill>
                  <a:srgbClr val="91A3AD"/>
                </a:solidFill>
                <a:latin typeface="Gotham HTF Light"/>
                <a:cs typeface="Gotham HTF Light"/>
              </a:rPr>
              <a:t>test</a:t>
            </a:r>
            <a:r>
              <a:rPr lang="pt-BR" sz="1600" b="1">
                <a:solidFill>
                  <a:srgbClr val="91A3AD"/>
                </a:solidFill>
                <a:latin typeface="Gotham HTF Light"/>
                <a:cs typeface="Gotham HTF Light"/>
              </a:rPr>
              <a:t>: </a:t>
            </a:r>
            <a:r>
              <a:rPr lang="pt-BR" sz="1600">
                <a:solidFill>
                  <a:srgbClr val="91A3AD"/>
                </a:solidFill>
                <a:latin typeface="Gotham HTF Light"/>
                <a:cs typeface="Gotham HTF Light"/>
              </a:rPr>
              <a:t>Além das funções de QA, QAA e SDET, o Especialista, da consultoria, ministrar treinamentos, mentoria, avaliar perfil de candidatos a vagas para área de testes,...</a:t>
            </a:r>
          </a:p>
          <a:p>
            <a:pPr lvl="1">
              <a:lnSpc>
                <a:spcPct val="110000"/>
              </a:lnSpc>
            </a:pPr>
            <a:endParaRPr lang="pt-BR" sz="1600" b="1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47974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99501" y="670730"/>
            <a:ext cx="8296507" cy="370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Qual a estrutura básica do 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Gherkin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? (Dado, Quando, Então)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O que são classes e objetos? (Classe é uma estrutura que abstrai um conjunto de elementos "ações e atributos". Objeto é a classe encapsulada) Como identificar elementos na tela web?(ID, 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Class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, 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Name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, 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Xpath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, CSS 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Selector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)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O que é Page 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Object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? (Padrão de desenvolvimento para abstrair páginas webs)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Para que serve o 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Maven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, 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Gradle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? (Gestão de dependências)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Quais os protocolos de web 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services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 que você conhece? (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Rest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, 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Soap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)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O que é CRUD? (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Create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, 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Read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, Update, Delete)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Quais são os verbos da API 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Rest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? (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Get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, Post, 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Put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, Delete, Patch)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Qual a diferença entre Post e 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Get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? (Post cria um novo registro. GET busca um registro ou uma lista já existente)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Qual a diferença entre 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Put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 e Patch? (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Put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 atualização total dos dados. Patch atualização parcial dos dados)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O que é Código de Resposta HTTP/HTTP Status 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Code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? (Códigos que representam o status da resposta do serviço)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O que é o Body/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Payload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? (corpo da requisição com os dados a serem cadastrados/alterados)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Qual a diferença de 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Inner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 Join, 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Left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 Join e 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Right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 Join? (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Inner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 traz os resultados em comum, 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Left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 traz todos os dados da tabela esquerda e 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Right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 traz todos os dados da tabela direita)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Se em duas tabelas com chave primária e a secundária, qual é a clausula que eu uso para pegar a chave primaria da primeira tabela e todos os campos da segunda tabela? (</a:t>
            </a:r>
            <a:r>
              <a:rPr lang="pt-BR" sz="1200" dirty="0" err="1">
                <a:solidFill>
                  <a:srgbClr val="91A3AD"/>
                </a:solidFill>
                <a:latin typeface="Gotham HTF Light"/>
                <a:cs typeface="Gotham HTF Light"/>
              </a:rPr>
              <a:t>Left</a:t>
            </a:r>
            <a:r>
              <a:rPr lang="pt-BR" sz="1200" dirty="0">
                <a:solidFill>
                  <a:srgbClr val="91A3AD"/>
                </a:solidFill>
                <a:latin typeface="Gotham HTF Light"/>
                <a:cs typeface="Gotham HTF Light"/>
              </a:rPr>
              <a:t> Join)</a:t>
            </a:r>
          </a:p>
          <a:p>
            <a:pPr lvl="1">
              <a:lnSpc>
                <a:spcPct val="110000"/>
              </a:lnSpc>
            </a:pPr>
            <a:endParaRPr lang="pt-BR" sz="1100" dirty="0">
              <a:solidFill>
                <a:srgbClr val="91A3AD"/>
              </a:solidFill>
              <a:latin typeface="Gotham HTF Light"/>
              <a:cs typeface="Gotham HTF Light"/>
            </a:endParaRPr>
          </a:p>
          <a:p>
            <a:pPr lvl="1">
              <a:lnSpc>
                <a:spcPct val="110000"/>
              </a:lnSpc>
            </a:pPr>
            <a:endParaRPr lang="pt-BR" sz="11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431" y="4386164"/>
            <a:ext cx="129145" cy="4955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EB336F4-551D-EB93-7C4D-37F014DB068A}"/>
              </a:ext>
            </a:extLst>
          </p:cNvPr>
          <p:cNvSpPr txBox="1"/>
          <p:nvPr/>
        </p:nvSpPr>
        <p:spPr>
          <a:xfrm>
            <a:off x="685801" y="174490"/>
            <a:ext cx="5333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ED265B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Eu como QA preciso saber:</a:t>
            </a:r>
          </a:p>
        </p:txBody>
      </p:sp>
    </p:spTree>
    <p:extLst>
      <p:ext uri="{BB962C8B-B14F-4D97-AF65-F5344CB8AC3E}">
        <p14:creationId xmlns:p14="http://schemas.microsoft.com/office/powerpoint/2010/main" val="22656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4936" y="203100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BEB336F4-551D-EB93-7C4D-37F014DB068A}"/>
              </a:ext>
            </a:extLst>
          </p:cNvPr>
          <p:cNvSpPr txBox="1"/>
          <p:nvPr/>
        </p:nvSpPr>
        <p:spPr>
          <a:xfrm>
            <a:off x="164935" y="183224"/>
            <a:ext cx="792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ED265B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Ferramentas para criar e gerenciar testes manuais e automatizados</a:t>
            </a: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6A629EFC-35D6-4886-8ADA-D326983BDC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12788" y="505762"/>
            <a:ext cx="1220249" cy="864942"/>
          </a:xfrm>
          <a:prstGeom prst="rect">
            <a:avLst/>
          </a:prstGeom>
        </p:spPr>
      </p:pic>
      <p:pic>
        <p:nvPicPr>
          <p:cNvPr id="7" name="Imagem 6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60BB0A58-921A-8BFC-3781-864A660416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34" y="514571"/>
            <a:ext cx="1270981" cy="847322"/>
          </a:xfrm>
          <a:prstGeom prst="rect">
            <a:avLst/>
          </a:prstGeom>
        </p:spPr>
      </p:pic>
      <p:pic>
        <p:nvPicPr>
          <p:cNvPr id="11" name="Imagem 10" descr="Circuito verde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0C381779-BBF2-2949-589F-74B141A3B2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26" y="528352"/>
            <a:ext cx="1547398" cy="842353"/>
          </a:xfrm>
          <a:prstGeom prst="rect">
            <a:avLst/>
          </a:prstGeom>
        </p:spPr>
      </p:pic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B9C2A532-E30C-B98C-B5DB-598DDE8C12A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421" y="528352"/>
            <a:ext cx="866543" cy="866543"/>
          </a:xfrm>
          <a:prstGeom prst="rect">
            <a:avLst/>
          </a:prstGeom>
        </p:spPr>
      </p:pic>
      <p:pic>
        <p:nvPicPr>
          <p:cNvPr id="18" name="Imagem 17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3AF060F6-1579-A988-2ACB-D3F270B89C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7" y="1537324"/>
            <a:ext cx="1220250" cy="776288"/>
          </a:xfrm>
          <a:prstGeom prst="rect">
            <a:avLst/>
          </a:prstGeom>
        </p:spPr>
      </p:pic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2F061608-219B-663A-E7F8-2B3300BBAC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34" y="1534107"/>
            <a:ext cx="1270981" cy="819872"/>
          </a:xfrm>
          <a:prstGeom prst="rect">
            <a:avLst/>
          </a:prstGeom>
        </p:spPr>
      </p:pic>
      <p:pic>
        <p:nvPicPr>
          <p:cNvPr id="25" name="Imagem 24" descr="Logotipo&#10;&#10;Descrição gerada automaticamente">
            <a:extLst>
              <a:ext uri="{FF2B5EF4-FFF2-40B4-BE49-F238E27FC236}">
                <a16:creationId xmlns:a16="http://schemas.microsoft.com/office/drawing/2014/main" id="{2925A285-13F2-7236-6BC7-C3EF3CB94B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26" y="1534108"/>
            <a:ext cx="1547398" cy="819872"/>
          </a:xfrm>
          <a:prstGeom prst="rect">
            <a:avLst/>
          </a:prstGeom>
        </p:spPr>
      </p:pic>
      <p:pic>
        <p:nvPicPr>
          <p:cNvPr id="27" name="Imagem 26" descr="Logotipo&#10;&#10;Descrição gerada automaticamente">
            <a:extLst>
              <a:ext uri="{FF2B5EF4-FFF2-40B4-BE49-F238E27FC236}">
                <a16:creationId xmlns:a16="http://schemas.microsoft.com/office/drawing/2014/main" id="{38AF3588-CA07-A303-4AFD-00F6294084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13" y="1550775"/>
            <a:ext cx="1310406" cy="803204"/>
          </a:xfrm>
          <a:prstGeom prst="rect">
            <a:avLst/>
          </a:prstGeom>
        </p:spPr>
      </p:pic>
      <p:pic>
        <p:nvPicPr>
          <p:cNvPr id="29" name="Imagem 28" descr="Texto&#10;&#10;Descrição gerada automaticamente">
            <a:extLst>
              <a:ext uri="{FF2B5EF4-FFF2-40B4-BE49-F238E27FC236}">
                <a16:creationId xmlns:a16="http://schemas.microsoft.com/office/drawing/2014/main" id="{06437AB5-23B6-94B1-A9EB-FB59908397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2" y="2424142"/>
            <a:ext cx="1257773" cy="903268"/>
          </a:xfrm>
          <a:prstGeom prst="rect">
            <a:avLst/>
          </a:prstGeom>
        </p:spPr>
      </p:pic>
      <p:pic>
        <p:nvPicPr>
          <p:cNvPr id="31" name="Imagem 30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91962AC4-8DCF-8BEE-CF8B-DAC616A84F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43" y="2463144"/>
            <a:ext cx="1325892" cy="840141"/>
          </a:xfrm>
          <a:prstGeom prst="rect">
            <a:avLst/>
          </a:prstGeom>
        </p:spPr>
      </p:pic>
      <p:pic>
        <p:nvPicPr>
          <p:cNvPr id="33" name="Imagem 32" descr="Nome da empresa&#10;&#10;Descrição gerada automaticamente com confiança baixa">
            <a:extLst>
              <a:ext uri="{FF2B5EF4-FFF2-40B4-BE49-F238E27FC236}">
                <a16:creationId xmlns:a16="http://schemas.microsoft.com/office/drawing/2014/main" id="{7DFFD0AA-CA56-26EF-93A9-6BE3B8C69D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224" y="2476058"/>
            <a:ext cx="1310406" cy="866543"/>
          </a:xfrm>
          <a:prstGeom prst="rect">
            <a:avLst/>
          </a:prstGeom>
        </p:spPr>
      </p:pic>
      <p:pic>
        <p:nvPicPr>
          <p:cNvPr id="35" name="Imagem 34" descr="Logotipo, nome da empresa&#10;&#10;Descrição gerada automaticamente">
            <a:extLst>
              <a:ext uri="{FF2B5EF4-FFF2-40B4-BE49-F238E27FC236}">
                <a16:creationId xmlns:a16="http://schemas.microsoft.com/office/drawing/2014/main" id="{E6DB7874-A266-71F9-ADA2-7D8B0FF206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26" y="2476058"/>
            <a:ext cx="1547398" cy="866543"/>
          </a:xfrm>
          <a:prstGeom prst="rect">
            <a:avLst/>
          </a:prstGeom>
        </p:spPr>
      </p:pic>
      <p:pic>
        <p:nvPicPr>
          <p:cNvPr id="37" name="Imagem 36" descr="Logotipo, nome da empresa&#10;&#10;Descrição gerada automaticamente">
            <a:extLst>
              <a:ext uri="{FF2B5EF4-FFF2-40B4-BE49-F238E27FC236}">
                <a16:creationId xmlns:a16="http://schemas.microsoft.com/office/drawing/2014/main" id="{EFFCC2CB-C178-2FB4-0D55-45EF2D69252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13" y="2476058"/>
            <a:ext cx="1341710" cy="897499"/>
          </a:xfrm>
          <a:prstGeom prst="rect">
            <a:avLst/>
          </a:prstGeom>
        </p:spPr>
      </p:pic>
      <p:pic>
        <p:nvPicPr>
          <p:cNvPr id="4" name="Imagem 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608E1627-08EE-2B6D-232A-5D2C0B8184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8" y="3473858"/>
            <a:ext cx="1254255" cy="903268"/>
          </a:xfrm>
          <a:prstGeom prst="rect">
            <a:avLst/>
          </a:prstGeom>
        </p:spPr>
      </p:pic>
      <p:pic>
        <p:nvPicPr>
          <p:cNvPr id="9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97616823-DC01-597B-56C7-43C3F6246E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83" y="3462719"/>
            <a:ext cx="1333081" cy="914408"/>
          </a:xfrm>
          <a:prstGeom prst="rect">
            <a:avLst/>
          </a:prstGeom>
        </p:spPr>
      </p:pic>
      <p:pic>
        <p:nvPicPr>
          <p:cNvPr id="15" name="Imagem 14" descr="Logotipo, nome da empresa&#10;&#10;Descrição gerada automaticamente">
            <a:extLst>
              <a:ext uri="{FF2B5EF4-FFF2-40B4-BE49-F238E27FC236}">
                <a16:creationId xmlns:a16="http://schemas.microsoft.com/office/drawing/2014/main" id="{A0D1770B-C565-55CC-3848-6D2551AED2F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224" y="3483258"/>
            <a:ext cx="1310406" cy="893868"/>
          </a:xfrm>
          <a:prstGeom prst="rect">
            <a:avLst/>
          </a:prstGeom>
        </p:spPr>
      </p:pic>
      <p:pic>
        <p:nvPicPr>
          <p:cNvPr id="24" name="Imagem 23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912C45EF-1225-1D1A-EAE3-3C6FFCA88E8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60" y="3483258"/>
            <a:ext cx="1566664" cy="893868"/>
          </a:xfrm>
          <a:prstGeom prst="rect">
            <a:avLst/>
          </a:prstGeom>
        </p:spPr>
      </p:pic>
      <p:pic>
        <p:nvPicPr>
          <p:cNvPr id="28" name="Imagem 27" descr="Logotipo, nome da empresa&#10;&#10;Descrição gerada automaticamente">
            <a:extLst>
              <a:ext uri="{FF2B5EF4-FFF2-40B4-BE49-F238E27FC236}">
                <a16:creationId xmlns:a16="http://schemas.microsoft.com/office/drawing/2014/main" id="{B3B4319D-4808-2979-1A6E-6E3266966C1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784" y="2460018"/>
            <a:ext cx="1493974" cy="935558"/>
          </a:xfrm>
          <a:prstGeom prst="rect">
            <a:avLst/>
          </a:prstGeom>
        </p:spPr>
      </p:pic>
      <p:pic>
        <p:nvPicPr>
          <p:cNvPr id="32" name="Imagem 31" descr="Texto&#10;&#10;Descrição gerada automaticamente com confiança média">
            <a:extLst>
              <a:ext uri="{FF2B5EF4-FFF2-40B4-BE49-F238E27FC236}">
                <a16:creationId xmlns:a16="http://schemas.microsoft.com/office/drawing/2014/main" id="{C3FBD29D-07C6-029B-1005-2BCB490AB64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954" y="3495637"/>
            <a:ext cx="1354390" cy="881489"/>
          </a:xfrm>
          <a:prstGeom prst="rect">
            <a:avLst/>
          </a:prstGeom>
        </p:spPr>
      </p:pic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E8FCD6C9-A5A5-637D-D892-F06D435835C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11" y="3473624"/>
            <a:ext cx="1482272" cy="903502"/>
          </a:xfrm>
          <a:prstGeom prst="rect">
            <a:avLst/>
          </a:prstGeom>
        </p:spPr>
      </p:pic>
      <p:pic>
        <p:nvPicPr>
          <p:cNvPr id="39" name="Imagem 38" descr="Logotipo&#10;&#10;Descrição gerada automaticamente">
            <a:extLst>
              <a:ext uri="{FF2B5EF4-FFF2-40B4-BE49-F238E27FC236}">
                <a16:creationId xmlns:a16="http://schemas.microsoft.com/office/drawing/2014/main" id="{D7876352-C7B0-108C-DA23-72CFAB483A4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815" y="505762"/>
            <a:ext cx="1332204" cy="856131"/>
          </a:xfrm>
          <a:prstGeom prst="rect">
            <a:avLst/>
          </a:prstGeom>
        </p:spPr>
      </p:pic>
      <p:pic>
        <p:nvPicPr>
          <p:cNvPr id="41" name="Imagem 40" descr="Logotipo, nome da empresa&#10;&#10;Descrição gerada automaticamente">
            <a:extLst>
              <a:ext uri="{FF2B5EF4-FFF2-40B4-BE49-F238E27FC236}">
                <a16:creationId xmlns:a16="http://schemas.microsoft.com/office/drawing/2014/main" id="{CF20CE8C-B68F-3AA2-43E8-36EA24680A3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421" y="1568980"/>
            <a:ext cx="1514888" cy="803204"/>
          </a:xfrm>
          <a:prstGeom prst="rect">
            <a:avLst/>
          </a:prstGeom>
        </p:spPr>
      </p:pic>
      <p:pic>
        <p:nvPicPr>
          <p:cNvPr id="42" name="Imagem 41" descr="Diagrama&#10;&#10;Descrição gerada automaticamente com confiança média">
            <a:extLst>
              <a:ext uri="{FF2B5EF4-FFF2-40B4-BE49-F238E27FC236}">
                <a16:creationId xmlns:a16="http://schemas.microsoft.com/office/drawing/2014/main" id="{547240E2-A095-5FDB-EF6F-13CA2BDD442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83" y="495350"/>
            <a:ext cx="1270981" cy="866543"/>
          </a:xfrm>
          <a:prstGeom prst="rect">
            <a:avLst/>
          </a:prstGeom>
        </p:spPr>
      </p:pic>
      <p:pic>
        <p:nvPicPr>
          <p:cNvPr id="43" name="Imagem 4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894310C9-848A-92FE-FC65-0B7D1B131B6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75" y="1534107"/>
            <a:ext cx="1220250" cy="776458"/>
          </a:xfrm>
          <a:prstGeom prst="rect">
            <a:avLst/>
          </a:prstGeom>
        </p:spPr>
      </p:pic>
      <p:pic>
        <p:nvPicPr>
          <p:cNvPr id="45" name="Imagem 44" descr="Desenho de pessoa e texto branco&#10;&#10;Descrição gerada automaticamente com confiança média">
            <a:extLst>
              <a:ext uri="{FF2B5EF4-FFF2-40B4-BE49-F238E27FC236}">
                <a16:creationId xmlns:a16="http://schemas.microsoft.com/office/drawing/2014/main" id="{672CCD86-BF4E-D83D-1676-4D3964803D3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366" y="528352"/>
            <a:ext cx="600517" cy="833541"/>
          </a:xfrm>
          <a:prstGeom prst="rect">
            <a:avLst/>
          </a:prstGeom>
        </p:spPr>
      </p:pic>
      <p:pic>
        <p:nvPicPr>
          <p:cNvPr id="2" name="Picture 18">
            <a:extLst>
              <a:ext uri="{FF2B5EF4-FFF2-40B4-BE49-F238E27FC236}">
                <a16:creationId xmlns:a16="http://schemas.microsoft.com/office/drawing/2014/main" id="{364F564C-7B77-A9D2-6791-6BC04DA83AE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507431" y="4407428"/>
            <a:ext cx="129145" cy="495516"/>
          </a:xfrm>
          <a:prstGeom prst="rect">
            <a:avLst/>
          </a:prstGeom>
        </p:spPr>
      </p:pic>
      <p:pic>
        <p:nvPicPr>
          <p:cNvPr id="5" name="Picture 4" descr="Postman&amp;#39;s got a new look | Postman Blog">
            <a:extLst>
              <a:ext uri="{FF2B5EF4-FFF2-40B4-BE49-F238E27FC236}">
                <a16:creationId xmlns:a16="http://schemas.microsoft.com/office/drawing/2014/main" id="{964C7294-30E6-808B-639E-11021EF95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1" t="33963" r="19530" b="32743"/>
          <a:stretch/>
        </p:blipFill>
        <p:spPr bwMode="auto">
          <a:xfrm>
            <a:off x="164936" y="4490903"/>
            <a:ext cx="1252800" cy="38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C94BE3A7-2C8A-24EE-7224-18D9655F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369" y="4471726"/>
            <a:ext cx="1252800" cy="42561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2" descr="BlazeMeter&amp;#39;s Latest Updates: Dedicated IP Support, Projects and  Organizations (Beta), and an Enhanced UI | BlazeMeter">
            <a:extLst>
              <a:ext uri="{FF2B5EF4-FFF2-40B4-BE49-F238E27FC236}">
                <a16:creationId xmlns:a16="http://schemas.microsoft.com/office/drawing/2014/main" id="{B7EABF12-9BCC-8996-01DD-2F601563EF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t="42554" r="22183" b="44470"/>
          <a:stretch/>
        </p:blipFill>
        <p:spPr bwMode="auto">
          <a:xfrm>
            <a:off x="2958624" y="4586215"/>
            <a:ext cx="1252800" cy="19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GitHub - FDPS-CIN/alpha-readme">
            <a:extLst>
              <a:ext uri="{FF2B5EF4-FFF2-40B4-BE49-F238E27FC236}">
                <a16:creationId xmlns:a16="http://schemas.microsoft.com/office/drawing/2014/main" id="{09D2BAE3-83E9-F24B-53B8-C24857E7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34" y="4458851"/>
            <a:ext cx="838781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Jira Logo Icons PNG - Free PNG and Icons Downloads">
            <a:extLst>
              <a:ext uri="{FF2B5EF4-FFF2-40B4-BE49-F238E27FC236}">
                <a16:creationId xmlns:a16="http://schemas.microsoft.com/office/drawing/2014/main" id="{64647627-CE56-0D2A-C390-849EE2BD9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27" y="4485039"/>
            <a:ext cx="1332000" cy="5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auce Labs | A Curiosity Partner">
            <a:extLst>
              <a:ext uri="{FF2B5EF4-FFF2-40B4-BE49-F238E27FC236}">
                <a16:creationId xmlns:a16="http://schemas.microsoft.com/office/drawing/2014/main" id="{2D6521D8-6C18-DA70-2D2A-1F32E159F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771" y="4535768"/>
            <a:ext cx="1224000" cy="36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7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431" y="4386164"/>
            <a:ext cx="129145" cy="4955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EB336F4-551D-EB93-7C4D-37F014DB068A}"/>
              </a:ext>
            </a:extLst>
          </p:cNvPr>
          <p:cNvSpPr txBox="1"/>
          <p:nvPr/>
        </p:nvSpPr>
        <p:spPr>
          <a:xfrm>
            <a:off x="2788995" y="1971585"/>
            <a:ext cx="4340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ED265B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Duvidas</a:t>
            </a:r>
          </a:p>
        </p:txBody>
      </p:sp>
    </p:spTree>
    <p:extLst>
      <p:ext uri="{BB962C8B-B14F-4D97-AF65-F5344CB8AC3E}">
        <p14:creationId xmlns:p14="http://schemas.microsoft.com/office/powerpoint/2010/main" val="42211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99501" y="670730"/>
            <a:ext cx="8296507" cy="2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10000"/>
              </a:lnSpc>
            </a:pPr>
            <a:endParaRPr lang="pt-BR" sz="11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431" y="4386164"/>
            <a:ext cx="129145" cy="4955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EB336F4-551D-EB93-7C4D-37F014DB068A}"/>
              </a:ext>
            </a:extLst>
          </p:cNvPr>
          <p:cNvSpPr txBox="1"/>
          <p:nvPr/>
        </p:nvSpPr>
        <p:spPr>
          <a:xfrm>
            <a:off x="685801" y="174490"/>
            <a:ext cx="5333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600" dirty="0">
              <a:solidFill>
                <a:srgbClr val="ED265B"/>
              </a:solidFill>
              <a:latin typeface="Cascadia Code ExtraLight" panose="020B06090200000200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2C46422-36CB-99D6-D57A-211EA196877E}"/>
              </a:ext>
            </a:extLst>
          </p:cNvPr>
          <p:cNvSpPr txBox="1"/>
          <p:nvPr/>
        </p:nvSpPr>
        <p:spPr>
          <a:xfrm>
            <a:off x="2082751" y="1971585"/>
            <a:ext cx="4697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ED265B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288482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" y="2"/>
            <a:ext cx="9135541" cy="5143500"/>
          </a:xfrm>
          <a:prstGeom prst="rect">
            <a:avLst/>
          </a:prstGeom>
        </p:spPr>
      </p:pic>
      <p:sp>
        <p:nvSpPr>
          <p:cNvPr id="28" name="CaixaDeTexto 7"/>
          <p:cNvSpPr txBox="1">
            <a:spLocks noChangeArrowheads="1"/>
          </p:cNvSpPr>
          <p:nvPr/>
        </p:nvSpPr>
        <p:spPr bwMode="auto">
          <a:xfrm>
            <a:off x="990600" y="2414908"/>
            <a:ext cx="7391400" cy="161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pt-BR" sz="1099" dirty="0">
                <a:solidFill>
                  <a:srgbClr val="A2B6C1"/>
                </a:solidFill>
                <a:latin typeface="Gotham HTF Book" charset="0"/>
                <a:cs typeface="Gotham HTF Book" charset="0"/>
                <a:hlinkClick r:id="rId4"/>
              </a:rPr>
              <a:t>https://www.devmedia.com.br/ciclos-de-vida-do-software/21099</a:t>
            </a:r>
            <a:endParaRPr lang="pt-BR" sz="1099" dirty="0">
              <a:solidFill>
                <a:srgbClr val="A2B6C1"/>
              </a:solidFill>
              <a:latin typeface="Gotham HTF Book" charset="0"/>
              <a:cs typeface="Gotham HTF Book" charset="0"/>
            </a:endParaRPr>
          </a:p>
          <a:p>
            <a:r>
              <a:rPr lang="pt-BR" sz="1099" dirty="0">
                <a:solidFill>
                  <a:srgbClr val="A2B6C1"/>
                </a:solidFill>
                <a:latin typeface="Gotham HTF Book" charset="0"/>
                <a:cs typeface="Gotham HTF Book" charset="0"/>
                <a:hlinkClick r:id="rId5"/>
              </a:rPr>
              <a:t>https://trabsi.wordpress.com/2011/06/02/as-fases-do-desenvolvimento-de-sistemas/</a:t>
            </a:r>
            <a:endParaRPr lang="pt-BR" sz="1099" dirty="0">
              <a:solidFill>
                <a:srgbClr val="A2B6C1"/>
              </a:solidFill>
              <a:latin typeface="Gotham HTF Book" charset="0"/>
              <a:cs typeface="Gotham HTF Book" charset="0"/>
            </a:endParaRPr>
          </a:p>
          <a:p>
            <a:r>
              <a:rPr lang="pt-BR" sz="1099" dirty="0">
                <a:solidFill>
                  <a:srgbClr val="A2B6C1"/>
                </a:solidFill>
                <a:latin typeface="Gotham HTF Book" charset="0"/>
                <a:cs typeface="Gotham HTF Book" charset="0"/>
                <a:hlinkClick r:id="rId6"/>
              </a:rPr>
              <a:t>https://pt.stackoverflow.com/questions/204769/qual-diferen%C3%A7a-entre-falha-defeito-e-erro</a:t>
            </a:r>
            <a:endParaRPr lang="pt-BR" sz="1099" dirty="0">
              <a:solidFill>
                <a:srgbClr val="A2B6C1"/>
              </a:solidFill>
              <a:latin typeface="Gotham HTF Book" charset="0"/>
              <a:cs typeface="Gotham HTF Book" charset="0"/>
            </a:endParaRPr>
          </a:p>
          <a:p>
            <a:r>
              <a:rPr lang="pt-BR" sz="1099" dirty="0">
                <a:solidFill>
                  <a:srgbClr val="A2B6C1"/>
                </a:solidFill>
                <a:latin typeface="Gotham HTF Book" charset="0"/>
                <a:cs typeface="Gotham HTF Book" charset="0"/>
                <a:hlinkClick r:id="rId7"/>
              </a:rPr>
              <a:t>https://www.hoteliernews.com.br/erro-de-digitacao-gera-promocao-em-holiday-inn-nos-eua/</a:t>
            </a:r>
            <a:endParaRPr lang="pt-BR" sz="1099" dirty="0">
              <a:solidFill>
                <a:srgbClr val="A2B6C1"/>
              </a:solidFill>
              <a:latin typeface="Gotham HTF Book" charset="0"/>
              <a:cs typeface="Gotham HTF Book" charset="0"/>
            </a:endParaRPr>
          </a:p>
          <a:p>
            <a:r>
              <a:rPr lang="pt-BR" sz="1099" dirty="0">
                <a:solidFill>
                  <a:srgbClr val="A2B6C1"/>
                </a:solidFill>
                <a:latin typeface="Gotham HTF Book" charset="0"/>
                <a:cs typeface="Gotham HTF Book" charset="0"/>
                <a:hlinkClick r:id="rId8"/>
              </a:rPr>
              <a:t>https://medium.com/@lguilherme.castelo/perfis-t%C3%A9cnicos-de-qa-sdet-vs-qae-e1805ce4b8fd</a:t>
            </a:r>
            <a:endParaRPr lang="pt-BR" sz="1099" dirty="0">
              <a:solidFill>
                <a:srgbClr val="A2B6C1"/>
              </a:solidFill>
              <a:latin typeface="Gotham HTF Book" charset="0"/>
              <a:cs typeface="Gotham HTF Book" charset="0"/>
            </a:endParaRPr>
          </a:p>
          <a:p>
            <a:r>
              <a:rPr lang="pt-BR" sz="1099">
                <a:solidFill>
                  <a:srgbClr val="A2B6C1"/>
                </a:solidFill>
                <a:latin typeface="Gotham HTF Book" charset="0"/>
                <a:cs typeface="Gotham HTF Book" charset="0"/>
                <a:hlinkClick r:id="rId9"/>
              </a:rPr>
              <a:t>https://www.techtudo.com.br/noticias/2011/02/primeiro-computador-do-mundo-faz-65-anos.ghtml</a:t>
            </a:r>
            <a:endParaRPr lang="pt-BR" sz="1099" dirty="0">
              <a:solidFill>
                <a:srgbClr val="A2B6C1"/>
              </a:solidFill>
              <a:latin typeface="Gotham HTF Book" charset="0"/>
              <a:cs typeface="Gotham HTF Book" charset="0"/>
            </a:endParaRPr>
          </a:p>
          <a:p>
            <a:endParaRPr lang="pt-BR" sz="1099" dirty="0">
              <a:solidFill>
                <a:srgbClr val="A2B6C1"/>
              </a:solidFill>
              <a:latin typeface="Gotham HTF Book" charset="0"/>
              <a:cs typeface="Gotham HTF Book" charset="0"/>
            </a:endParaRPr>
          </a:p>
          <a:p>
            <a:endParaRPr lang="pt-BR" sz="1099" dirty="0">
              <a:solidFill>
                <a:srgbClr val="A2B6C1"/>
              </a:solidFill>
              <a:latin typeface="Gotham HTF Book" charset="0"/>
              <a:cs typeface="Gotham HTF Book" charset="0"/>
            </a:endParaRPr>
          </a:p>
          <a:p>
            <a:endParaRPr lang="pt-BR" sz="1099" dirty="0">
              <a:solidFill>
                <a:srgbClr val="A2B6C1"/>
              </a:solidFill>
              <a:latin typeface="Gotham HTF Book" charset="0"/>
              <a:cs typeface="Gotham HTF Book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30" y="1314510"/>
            <a:ext cx="9135541" cy="63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97" dirty="0" err="1">
                <a:solidFill>
                  <a:srgbClr val="91A3AD"/>
                </a:solidFill>
                <a:latin typeface="Gotham HTF Light"/>
                <a:cs typeface="Gotham HTF Light"/>
              </a:rPr>
              <a:t>Referências</a:t>
            </a:r>
            <a:r>
              <a:rPr lang="en-US" sz="3497" dirty="0">
                <a:solidFill>
                  <a:srgbClr val="91A3AD"/>
                </a:solidFill>
                <a:latin typeface="Gotham HTF Light"/>
                <a:cs typeface="Gotham HTF Light"/>
              </a:rPr>
              <a:t>:</a:t>
            </a:r>
          </a:p>
        </p:txBody>
      </p:sp>
      <p:pic>
        <p:nvPicPr>
          <p:cNvPr id="16" name="Picture 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73538" b="-7050"/>
          <a:stretch/>
        </p:blipFill>
        <p:spPr bwMode="auto">
          <a:xfrm>
            <a:off x="3968963" y="4784530"/>
            <a:ext cx="923576" cy="24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252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" y="2"/>
            <a:ext cx="9135541" cy="5143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76" y="209004"/>
            <a:ext cx="8691450" cy="4704328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025" y="2138711"/>
            <a:ext cx="3201951" cy="86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5801" y="733772"/>
            <a:ext cx="80009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400" b="1" dirty="0">
              <a:solidFill>
                <a:srgbClr val="91A3AD"/>
              </a:solidFill>
              <a:latin typeface="Arial Nova Light" panose="020B0304020202020204" pitchFamily="34" charset="0"/>
              <a:cs typeface="Gotham HTF Light"/>
            </a:endParaRPr>
          </a:p>
          <a:p>
            <a:pPr marL="342900" indent="-342900">
              <a:buAutoNum type="arabicPeriod"/>
            </a:pPr>
            <a:r>
              <a:rPr lang="pt-BR" sz="1600" b="1" dirty="0">
                <a:solidFill>
                  <a:srgbClr val="91A3AD"/>
                </a:solidFill>
                <a:latin typeface="Gotham HTF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O que é Teste de Software?</a:t>
            </a:r>
          </a:p>
          <a:p>
            <a:pPr marL="342900" indent="-342900">
              <a:buAutoNum type="arabicPeriod"/>
            </a:pPr>
            <a:r>
              <a:rPr lang="pt-BR" sz="1600" b="1" dirty="0">
                <a:solidFill>
                  <a:srgbClr val="91A3AD"/>
                </a:solidFill>
                <a:latin typeface="Gotham HTF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Onde surgiu o “Bug”</a:t>
            </a:r>
          </a:p>
          <a:p>
            <a:pPr marL="342900" indent="-342900">
              <a:buFontTx/>
              <a:buAutoNum type="arabicPeriod"/>
            </a:pPr>
            <a:r>
              <a:rPr lang="pt-BR" sz="1600" b="1" dirty="0">
                <a:solidFill>
                  <a:srgbClr val="91A3AD"/>
                </a:solidFill>
                <a:latin typeface="Gotham HTF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Falha, Defeito e Erro</a:t>
            </a:r>
          </a:p>
          <a:p>
            <a:pPr marL="342900" indent="-342900">
              <a:buFontTx/>
              <a:buAutoNum type="arabicPeriod"/>
            </a:pPr>
            <a:r>
              <a:rPr lang="pt-BR" sz="1600" b="1" dirty="0">
                <a:solidFill>
                  <a:srgbClr val="91A3AD"/>
                </a:solidFill>
                <a:latin typeface="Gotham HTF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Caso do erro digitação Holiday Inn Resort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rgbClr val="91A3AD"/>
                </a:solidFill>
                <a:latin typeface="Gotham HTF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Inicio do teste e a  importância da regra 10 de Myers?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rgbClr val="91A3AD"/>
                </a:solidFill>
                <a:latin typeface="Gotham HTF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Como Software era testado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rgbClr val="91A3AD"/>
                </a:solidFill>
                <a:latin typeface="Gotham HTF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A importância do teste no inicio projeto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rgbClr val="91A3AD"/>
                </a:solidFill>
                <a:latin typeface="Gotham HTF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Modelo “V” e “Pirâmide de teste”– Melhoria na qualidade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rgbClr val="91A3AD"/>
                </a:solidFill>
                <a:latin typeface="Gotham HTF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Profissionais / Carreira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rgbClr val="91A3AD"/>
                </a:solidFill>
                <a:latin typeface="Gotham HTF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Conhecimentos que um QA precisa ter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rgbClr val="91A3AD"/>
                </a:solidFill>
                <a:latin typeface="Gotham HTF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Conhecendo algumas Ferramentas para testes manuais e automatizados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rgbClr val="91A3AD"/>
                </a:solidFill>
                <a:latin typeface="Gotham HTF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Quiz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rgbClr val="91A3AD"/>
                </a:solidFill>
                <a:latin typeface="Gotham HTF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Jogo dos Sete Defeitos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rgbClr val="91A3AD"/>
                </a:solidFill>
                <a:latin typeface="Gotham HTF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Exemplo de Automação de Testes</a:t>
            </a:r>
          </a:p>
          <a:p>
            <a:endParaRPr lang="pt-BR" sz="1600" b="1" dirty="0">
              <a:solidFill>
                <a:srgbClr val="91A3AD"/>
              </a:solidFill>
              <a:latin typeface="Gotham HTF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endParaRPr lang="pt-BR" b="1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1" y="174490"/>
            <a:ext cx="2044892" cy="29306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99FDAC7-A734-56D8-4E6C-274505B7243B}"/>
              </a:ext>
            </a:extLst>
          </p:cNvPr>
          <p:cNvSpPr txBox="1"/>
          <p:nvPr/>
        </p:nvSpPr>
        <p:spPr>
          <a:xfrm>
            <a:off x="685801" y="174490"/>
            <a:ext cx="1523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rgbClr val="ED265B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Cronograma</a:t>
            </a:r>
          </a:p>
        </p:txBody>
      </p:sp>
    </p:spTree>
    <p:extLst>
      <p:ext uri="{BB962C8B-B14F-4D97-AF65-F5344CB8AC3E}">
        <p14:creationId xmlns:p14="http://schemas.microsoft.com/office/powerpoint/2010/main" val="581845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101799" y="1581150"/>
            <a:ext cx="6811264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b="1" dirty="0">
                <a:solidFill>
                  <a:srgbClr val="91A3AD"/>
                </a:solidFill>
                <a:latin typeface="Gotham HTF Light"/>
                <a:cs typeface="Gotham HTF Light"/>
              </a:rPr>
              <a:t>“Processo de avaliar um sistema ou um componente de um sistema para verificar se ele satisfaz os requisitos especificados ou identificar diferenças entre resultados esperados e obtidos”.</a:t>
            </a:r>
          </a:p>
          <a:p>
            <a:pPr>
              <a:lnSpc>
                <a:spcPct val="110000"/>
              </a:lnSpc>
            </a:pPr>
            <a:endParaRPr lang="pt-BR" sz="1600" b="1" dirty="0">
              <a:solidFill>
                <a:srgbClr val="91A3AD"/>
              </a:solidFill>
              <a:latin typeface="Gotham HTF Light"/>
              <a:cs typeface="Gotham HTF Light"/>
            </a:endParaRPr>
          </a:p>
          <a:p>
            <a:pPr>
              <a:lnSpc>
                <a:spcPct val="110000"/>
              </a:lnSpc>
            </a:pPr>
            <a:r>
              <a:rPr lang="pt-BR" sz="1600" b="1" dirty="0">
                <a:solidFill>
                  <a:srgbClr val="91A3AD"/>
                </a:solidFill>
                <a:latin typeface="Gotham HTF Light"/>
                <a:cs typeface="Gotham HTF Bold"/>
              </a:rPr>
              <a:t>                                  </a:t>
            </a:r>
            <a:r>
              <a:rPr lang="pt-BR" sz="1200" b="1" dirty="0">
                <a:solidFill>
                  <a:srgbClr val="91A3AD"/>
                </a:solidFill>
                <a:latin typeface="Gotham HTF Light"/>
                <a:cs typeface="Gotham HTF Bold"/>
              </a:rPr>
              <a:t>[729-1983 - Glossário padrão IEEE de terminologia de engenharia de software]</a:t>
            </a:r>
            <a:endParaRPr lang="en-US" sz="1200" b="1" dirty="0">
              <a:solidFill>
                <a:srgbClr val="91A3AD"/>
              </a:solidFill>
              <a:latin typeface="Gotham HTF Medium" pitchFamily="50" charset="0"/>
              <a:cs typeface="Gotham HTF Bold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431" y="4386164"/>
            <a:ext cx="129145" cy="495516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CC8526F8-BE28-B552-E110-039448286A9D}"/>
              </a:ext>
            </a:extLst>
          </p:cNvPr>
          <p:cNvSpPr txBox="1"/>
          <p:nvPr/>
        </p:nvSpPr>
        <p:spPr>
          <a:xfrm>
            <a:off x="1254199" y="3875620"/>
            <a:ext cx="6811264" cy="55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400" b="1">
                <a:solidFill>
                  <a:srgbClr val="91A3AD"/>
                </a:solidFill>
                <a:latin typeface="Gotham HTF Light"/>
                <a:cs typeface="Gotham HTF Light"/>
              </a:rPr>
              <a:t>“Processo de executar um programa com objetivo de encontrar erros”.</a:t>
            </a:r>
          </a:p>
          <a:p>
            <a:pPr>
              <a:lnSpc>
                <a:spcPct val="110000"/>
              </a:lnSpc>
            </a:pPr>
            <a:r>
              <a:rPr lang="pt-BR" sz="1400" b="1">
                <a:solidFill>
                  <a:srgbClr val="91A3AD"/>
                </a:solidFill>
                <a:latin typeface="Gotham HTF Light"/>
                <a:cs typeface="Gotham HTF Bold"/>
              </a:rPr>
              <a:t>                                                                                                               [Myers, 1979]</a:t>
            </a:r>
            <a:endParaRPr lang="en-US" sz="1400" b="1">
              <a:solidFill>
                <a:srgbClr val="91A3AD"/>
              </a:solidFill>
              <a:latin typeface="Gotham HTF Medium" pitchFamily="50" charset="0"/>
              <a:cs typeface="Gotham HTF Bold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EB336F4-551D-EB93-7C4D-37F014DB068A}"/>
              </a:ext>
            </a:extLst>
          </p:cNvPr>
          <p:cNvSpPr txBox="1"/>
          <p:nvPr/>
        </p:nvSpPr>
        <p:spPr>
          <a:xfrm>
            <a:off x="685801" y="174490"/>
            <a:ext cx="3428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rgbClr val="ED265B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O que é Teste de Software</a:t>
            </a:r>
          </a:p>
        </p:txBody>
      </p:sp>
    </p:spTree>
    <p:extLst>
      <p:ext uri="{BB962C8B-B14F-4D97-AF65-F5344CB8AC3E}">
        <p14:creationId xmlns:p14="http://schemas.microsoft.com/office/powerpoint/2010/main" val="36907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76610" y="3284486"/>
            <a:ext cx="4429206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000" b="1" dirty="0">
                <a:solidFill>
                  <a:srgbClr val="91A3AD"/>
                </a:solidFill>
                <a:latin typeface="Gotham HTF Light"/>
                <a:cs typeface="Gotham HTF Light"/>
              </a:rPr>
              <a:t>ENIAC (Foto: Reprodução: Wikipedia) — Foto: </a:t>
            </a:r>
            <a:r>
              <a:rPr lang="pt-BR" sz="1000" b="1" dirty="0" err="1">
                <a:solidFill>
                  <a:srgbClr val="91A3AD"/>
                </a:solidFill>
                <a:latin typeface="Gotham HTF Light"/>
                <a:cs typeface="Gotham HTF Light"/>
              </a:rPr>
              <a:t>TechTudo</a:t>
            </a:r>
            <a:endParaRPr lang="en-US" sz="1000" b="1" dirty="0">
              <a:solidFill>
                <a:srgbClr val="91A3AD"/>
              </a:solidFill>
              <a:latin typeface="Gotham HTF Medium" pitchFamily="50" charset="0"/>
              <a:cs typeface="Gotham HTF Bold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431" y="4386164"/>
            <a:ext cx="129145" cy="4955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EB336F4-551D-EB93-7C4D-37F014DB068A}"/>
              </a:ext>
            </a:extLst>
          </p:cNvPr>
          <p:cNvSpPr txBox="1"/>
          <p:nvPr/>
        </p:nvSpPr>
        <p:spPr>
          <a:xfrm>
            <a:off x="685801" y="174490"/>
            <a:ext cx="3428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ED265B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Bug – Origem do termo</a:t>
            </a:r>
          </a:p>
        </p:txBody>
      </p:sp>
      <p:pic>
        <p:nvPicPr>
          <p:cNvPr id="3" name="Imagem 2" descr="Foto em preto e branco de pessoas em frente a loja&#10;&#10;Descrição gerada automaticamente">
            <a:extLst>
              <a:ext uri="{FF2B5EF4-FFF2-40B4-BE49-F238E27FC236}">
                <a16:creationId xmlns:a16="http://schemas.microsoft.com/office/drawing/2014/main" id="{AD475F11-4E9D-830F-9C60-865377344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3" y="657762"/>
            <a:ext cx="4146193" cy="2612438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E9EBFCC-A30B-AB95-0977-75688C13FE2E}"/>
              </a:ext>
            </a:extLst>
          </p:cNvPr>
          <p:cNvSpPr txBox="1"/>
          <p:nvPr/>
        </p:nvSpPr>
        <p:spPr>
          <a:xfrm>
            <a:off x="4789136" y="513044"/>
            <a:ext cx="3604017" cy="292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400" b="1" dirty="0">
                <a:solidFill>
                  <a:srgbClr val="91A3AD"/>
                </a:solidFill>
                <a:latin typeface="Gotham HTF Light"/>
                <a:cs typeface="Gotham HTF Light"/>
              </a:rPr>
              <a:t>O </a:t>
            </a:r>
            <a:r>
              <a:rPr lang="pt-BR" sz="1400" b="1" dirty="0" err="1">
                <a:solidFill>
                  <a:srgbClr val="91A3AD"/>
                </a:solidFill>
                <a:latin typeface="Gotham HTF Light"/>
                <a:cs typeface="Gotham HTF Light"/>
              </a:rPr>
              <a:t>Eniac</a:t>
            </a:r>
            <a:r>
              <a:rPr lang="pt-BR" sz="1400" b="1" dirty="0">
                <a:solidFill>
                  <a:srgbClr val="91A3AD"/>
                </a:solidFill>
                <a:latin typeface="Gotham HTF Light"/>
                <a:cs typeface="Gotham HTF Light"/>
              </a:rPr>
              <a:t> – primeiro computador criado pelo exército americano em 1946 durante segunda Guerra Mundial. Seu peso era de 27 toneladas chegou a 6 milhões de dólares funcionou até 1955.</a:t>
            </a:r>
          </a:p>
          <a:p>
            <a:pPr>
              <a:lnSpc>
                <a:spcPct val="110000"/>
              </a:lnSpc>
            </a:pPr>
            <a:r>
              <a:rPr lang="pt-BR" sz="1400" b="1" dirty="0">
                <a:solidFill>
                  <a:srgbClr val="91A3AD"/>
                </a:solidFill>
                <a:latin typeface="Gotham HTF Light"/>
                <a:cs typeface="Gotham HTF Bold"/>
              </a:rPr>
              <a:t>O fato de funcionar com válvulas, resistores e capacitores, tubos  esses componentes eram grandes e pela figura podemos ver as dimensões e por ter peças de grande porte  atraiam insetos e os operadores do </a:t>
            </a:r>
            <a:r>
              <a:rPr lang="pt-BR" sz="1400" b="1" dirty="0" err="1">
                <a:solidFill>
                  <a:srgbClr val="91A3AD"/>
                </a:solidFill>
                <a:latin typeface="Gotham HTF Light"/>
                <a:cs typeface="Gotham HTF Bold"/>
              </a:rPr>
              <a:t>Eniac</a:t>
            </a:r>
            <a:r>
              <a:rPr lang="pt-BR" sz="1400" b="1" dirty="0">
                <a:solidFill>
                  <a:srgbClr val="91A3AD"/>
                </a:solidFill>
                <a:latin typeface="Gotham HTF Light"/>
                <a:cs typeface="Gotham HTF Bold"/>
              </a:rPr>
              <a:t> precisavam procurar e retirar esses “Bugs” dai se originou esse termo.</a:t>
            </a:r>
            <a:endParaRPr lang="en-US" sz="1400" b="1" dirty="0">
              <a:solidFill>
                <a:srgbClr val="91A3AD"/>
              </a:solidFill>
              <a:latin typeface="Gotham HTF Medium" pitchFamily="50" charset="0"/>
              <a:cs typeface="Gotham HTF Bold"/>
            </a:endParaRPr>
          </a:p>
        </p:txBody>
      </p:sp>
    </p:spTree>
    <p:extLst>
      <p:ext uri="{BB962C8B-B14F-4D97-AF65-F5344CB8AC3E}">
        <p14:creationId xmlns:p14="http://schemas.microsoft.com/office/powerpoint/2010/main" val="15416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66800" y="1031194"/>
            <a:ext cx="6811264" cy="3328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91A3AD"/>
                </a:solidFill>
                <a:latin typeface="Gotham HTF Light"/>
                <a:cs typeface="Gotham HTF Light"/>
              </a:rPr>
              <a:t>Falha: </a:t>
            </a:r>
            <a:r>
              <a:rPr lang="pt-BR" sz="1600" dirty="0">
                <a:solidFill>
                  <a:srgbClr val="91A3AD"/>
                </a:solidFill>
                <a:latin typeface="Gotham HTF Light"/>
                <a:cs typeface="Gotham HTF Light"/>
              </a:rPr>
              <a:t>Comportamento não esperado da aplicação, que pode ter sido causada por erros na codificação, por exemplo,  “</a:t>
            </a:r>
            <a:r>
              <a:rPr lang="pt-BR" sz="1600" dirty="0" err="1">
                <a:solidFill>
                  <a:srgbClr val="91A3AD"/>
                </a:solidFill>
                <a:latin typeface="Gotham HTF Light"/>
                <a:cs typeface="Gotham HTF Light"/>
              </a:rPr>
              <a:t>Null</a:t>
            </a:r>
            <a:r>
              <a:rPr lang="pt-BR" sz="1600" dirty="0">
                <a:solidFill>
                  <a:srgbClr val="91A3AD"/>
                </a:solidFill>
                <a:latin typeface="Gotham HTF Light"/>
                <a:cs typeface="Gotham HTF Light"/>
              </a:rPr>
              <a:t>” uma exceção que causou uma falha no software.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pt-BR" sz="1600" b="1" dirty="0">
              <a:solidFill>
                <a:srgbClr val="91A3AD"/>
              </a:solidFill>
              <a:latin typeface="Gotham HTF Light"/>
              <a:cs typeface="Gotham HTF Light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91A3AD"/>
                </a:solidFill>
                <a:latin typeface="Gotham HTF Light"/>
                <a:cs typeface="Gotham HTF Light"/>
              </a:rPr>
              <a:t>Defeito</a:t>
            </a:r>
            <a:r>
              <a:rPr lang="pt-BR" sz="1600" dirty="0">
                <a:solidFill>
                  <a:srgbClr val="91A3AD"/>
                </a:solidFill>
                <a:latin typeface="Gotham HTF Light"/>
                <a:cs typeface="Gotham HTF Light"/>
              </a:rPr>
              <a:t>: Implementação incorreta no código e não esta de acordo com a especificação, o defeito é a causa do erro, porem se essa instrução não for executada não irá gerar o erro.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pt-BR" sz="1600" b="1" dirty="0">
              <a:solidFill>
                <a:srgbClr val="91A3AD"/>
              </a:solidFill>
              <a:latin typeface="Gotham HTF Light"/>
              <a:cs typeface="Gotham HTF Light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91A3AD"/>
                </a:solidFill>
                <a:latin typeface="Gotham HTF Light"/>
                <a:cs typeface="Gotham HTF Light"/>
              </a:rPr>
              <a:t>Erro: </a:t>
            </a:r>
            <a:r>
              <a:rPr lang="pt-BR" sz="1600" dirty="0">
                <a:solidFill>
                  <a:srgbClr val="91A3AD"/>
                </a:solidFill>
                <a:latin typeface="Gotham HTF Light"/>
                <a:cs typeface="Gotham HTF Light"/>
              </a:rPr>
              <a:t>Gerado pele usuário do sistema produzindo defeito ou falha, por exemplo, um valor retornado diferente do esperado.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pt-BR" sz="1600" b="1" dirty="0">
              <a:solidFill>
                <a:srgbClr val="91A3AD"/>
              </a:solidFill>
              <a:latin typeface="Gotham HTF Light"/>
              <a:cs typeface="Gotham HTF Light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91A3AD"/>
                </a:solidFill>
                <a:latin typeface="Gotham HTF Light"/>
                <a:cs typeface="Gotham HTF Light"/>
              </a:rPr>
              <a:t>Resumindo todo evento que geram essas situações chamamos de “BUG”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431" y="4386164"/>
            <a:ext cx="129145" cy="4955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EB336F4-551D-EB93-7C4D-37F014DB068A}"/>
              </a:ext>
            </a:extLst>
          </p:cNvPr>
          <p:cNvSpPr txBox="1"/>
          <p:nvPr/>
        </p:nvSpPr>
        <p:spPr>
          <a:xfrm>
            <a:off x="685801" y="174490"/>
            <a:ext cx="5333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rgbClr val="ED265B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Qual diferença entre falha erro e defeito</a:t>
            </a:r>
          </a:p>
        </p:txBody>
      </p:sp>
      <p:pic>
        <p:nvPicPr>
          <p:cNvPr id="3" name="Imagem 2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E45FEAA8-9C20-0D59-C415-854BBA34B8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607" y="4275528"/>
            <a:ext cx="1263386" cy="73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9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431" y="4386164"/>
            <a:ext cx="129145" cy="4955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EB336F4-551D-EB93-7C4D-37F014DB068A}"/>
              </a:ext>
            </a:extLst>
          </p:cNvPr>
          <p:cNvSpPr txBox="1"/>
          <p:nvPr/>
        </p:nvSpPr>
        <p:spPr>
          <a:xfrm>
            <a:off x="457201" y="174490"/>
            <a:ext cx="792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rgbClr val="ED265B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Erro de digitação gera prejuízo para Resort Holiday Inn nos EUA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D1FADB34-1979-2469-C8AC-8001FC8477DF}"/>
              </a:ext>
            </a:extLst>
          </p:cNvPr>
          <p:cNvSpPr txBox="1"/>
          <p:nvPr/>
        </p:nvSpPr>
        <p:spPr>
          <a:xfrm>
            <a:off x="210126" y="1057304"/>
            <a:ext cx="8857674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10000"/>
              </a:lnSpc>
            </a:pPr>
            <a:r>
              <a:rPr lang="pt-BR" sz="1600">
                <a:solidFill>
                  <a:srgbClr val="91A3AD"/>
                </a:solidFill>
                <a:latin typeface="Gotham HTF Light"/>
                <a:cs typeface="Gotham HTF Light"/>
              </a:rPr>
              <a:t>Um “erro” de digitação resultou na locação de 1.208 apartamentos por 0,93 centavos de dólares a diária no Holiday Inn Walt Disney Resort, na Flórida, nos USA. O valor seria 93,00 dólares e ficou 17 horas e resultou em 400 reservas e 110.000 dólares em prejuízos. O Hotel honrou todas as reservas com preço errado. </a:t>
            </a:r>
          </a:p>
        </p:txBody>
      </p:sp>
      <p:pic>
        <p:nvPicPr>
          <p:cNvPr id="23" name="Imagem 22" descr="Texto&#10;&#10;Descrição gerada automaticamente com confiança média">
            <a:extLst>
              <a:ext uri="{FF2B5EF4-FFF2-40B4-BE49-F238E27FC236}">
                <a16:creationId xmlns:a16="http://schemas.microsoft.com/office/drawing/2014/main" id="{D071FC12-1EF3-03BD-CD58-51194B0DD7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648" y="2415681"/>
            <a:ext cx="2488353" cy="248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9600" y="639450"/>
            <a:ext cx="82709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solidFill>
                  <a:srgbClr val="91A3AD"/>
                </a:solidFill>
                <a:latin typeface="Gotham HTF Medium" pitchFamily="50" charset="0"/>
              </a:rPr>
              <a:t>A Regra 10 de Myers, foi criada por </a:t>
            </a:r>
            <a:r>
              <a:rPr lang="pt-BR" sz="1600" dirty="0" err="1">
                <a:solidFill>
                  <a:srgbClr val="91A3AD"/>
                </a:solidFill>
                <a:latin typeface="Gotham HTF Medium" pitchFamily="50" charset="0"/>
              </a:rPr>
              <a:t>Glenford</a:t>
            </a:r>
            <a:r>
              <a:rPr lang="pt-BR" sz="1600" dirty="0">
                <a:solidFill>
                  <a:srgbClr val="91A3AD"/>
                </a:solidFill>
                <a:latin typeface="Gotham HTF Medium" pitchFamily="50" charset="0"/>
              </a:rPr>
              <a:t> Myers, um dos pioneiros na área em testes de software, esta regra estabelece que o custo da correção de defeitos é bem mais custoso quanto mais tarde o defeito é encontrado.</a:t>
            </a:r>
          </a:p>
          <a:p>
            <a:pPr algn="just"/>
            <a:br>
              <a:rPr lang="pt-BR" sz="1600" dirty="0">
                <a:solidFill>
                  <a:srgbClr val="91A3AD"/>
                </a:solidFill>
                <a:latin typeface="Gotham HTF Medium" pitchFamily="50" charset="0"/>
              </a:rPr>
            </a:br>
            <a:r>
              <a:rPr lang="pt-BR" sz="1600" dirty="0">
                <a:solidFill>
                  <a:srgbClr val="91A3AD"/>
                </a:solidFill>
                <a:latin typeface="Gotham HTF Medium" pitchFamily="50" charset="0"/>
              </a:rPr>
              <a:t>Ou seja, um defeito encontrado em produção custa muito mais do que se fosse encontrado na fase de análise ou em modelos de dados.</a:t>
            </a:r>
          </a:p>
          <a:p>
            <a:pPr algn="just"/>
            <a:br>
              <a:rPr lang="pt-BR" sz="1600" dirty="0">
                <a:solidFill>
                  <a:srgbClr val="91A3AD"/>
                </a:solidFill>
                <a:latin typeface="Gotham HTF Medium" pitchFamily="50" charset="0"/>
              </a:rPr>
            </a:br>
            <a:r>
              <a:rPr lang="pt-BR" sz="1600" dirty="0" err="1">
                <a:solidFill>
                  <a:srgbClr val="91A3AD"/>
                </a:solidFill>
                <a:latin typeface="Gotham HTF Medium" pitchFamily="50" charset="0"/>
              </a:rPr>
              <a:t>Glenford</a:t>
            </a:r>
            <a:r>
              <a:rPr lang="pt-BR" sz="1600" dirty="0">
                <a:solidFill>
                  <a:srgbClr val="91A3AD"/>
                </a:solidFill>
                <a:latin typeface="Gotham HTF Medium" pitchFamily="50" charset="0"/>
              </a:rPr>
              <a:t> Myers, além de contribuir com o conceito da "Regra 10 de Myers", foi também o autor do livro The </a:t>
            </a:r>
            <a:r>
              <a:rPr lang="pt-BR" sz="1600" dirty="0" err="1">
                <a:solidFill>
                  <a:srgbClr val="91A3AD"/>
                </a:solidFill>
                <a:latin typeface="Gotham HTF Medium" pitchFamily="50" charset="0"/>
              </a:rPr>
              <a:t>art</a:t>
            </a:r>
            <a:r>
              <a:rPr lang="pt-BR" sz="1600" dirty="0">
                <a:solidFill>
                  <a:srgbClr val="91A3AD"/>
                </a:solidFill>
                <a:latin typeface="Gotham HTF Medium" pitchFamily="50" charset="0"/>
              </a:rPr>
              <a:t> </a:t>
            </a:r>
            <a:r>
              <a:rPr lang="pt-BR" sz="1600" dirty="0" err="1">
                <a:solidFill>
                  <a:srgbClr val="91A3AD"/>
                </a:solidFill>
                <a:latin typeface="Gotham HTF Medium" pitchFamily="50" charset="0"/>
              </a:rPr>
              <a:t>of</a:t>
            </a:r>
            <a:r>
              <a:rPr lang="pt-BR" sz="1600" dirty="0">
                <a:solidFill>
                  <a:srgbClr val="91A3AD"/>
                </a:solidFill>
                <a:latin typeface="Gotham HTF Medium" pitchFamily="50" charset="0"/>
              </a:rPr>
              <a:t> software </a:t>
            </a:r>
            <a:r>
              <a:rPr lang="pt-BR" sz="1600" dirty="0" err="1">
                <a:solidFill>
                  <a:srgbClr val="91A3AD"/>
                </a:solidFill>
                <a:latin typeface="Gotham HTF Medium" pitchFamily="50" charset="0"/>
              </a:rPr>
              <a:t>testing</a:t>
            </a:r>
            <a:r>
              <a:rPr lang="pt-BR" sz="1600" dirty="0">
                <a:solidFill>
                  <a:srgbClr val="91A3AD"/>
                </a:solidFill>
                <a:latin typeface="Gotham HTF Medium" pitchFamily="50" charset="0"/>
              </a:rPr>
              <a:t>, lançado em 1979, este livro tornou-se uma das bíblias da qualidade de software.</a:t>
            </a:r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6613EA4-6871-3132-5816-33E5FFA2B6B0}"/>
              </a:ext>
            </a:extLst>
          </p:cNvPr>
          <p:cNvSpPr txBox="1"/>
          <p:nvPr/>
        </p:nvSpPr>
        <p:spPr>
          <a:xfrm>
            <a:off x="685801" y="174490"/>
            <a:ext cx="77723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ED265B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Breve relato sobre evolução dos teste de Software</a:t>
            </a:r>
          </a:p>
          <a:p>
            <a:endParaRPr lang="pt-BR" sz="1600">
              <a:solidFill>
                <a:srgbClr val="ED265B"/>
              </a:solidFill>
              <a:latin typeface="Cascadia Code ExtraLight" panose="020B06090200000200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pic>
        <p:nvPicPr>
          <p:cNvPr id="11" name="Imagem 10" descr="Gráfico, Gráfico de linhas&#10;&#10;Descrição gerada automaticamente">
            <a:extLst>
              <a:ext uri="{FF2B5EF4-FFF2-40B4-BE49-F238E27FC236}">
                <a16:creationId xmlns:a16="http://schemas.microsoft.com/office/drawing/2014/main" id="{4B640221-4787-9681-24BC-7A236B5AFF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3193995"/>
            <a:ext cx="2852615" cy="1733702"/>
          </a:xfrm>
          <a:prstGeom prst="rect">
            <a:avLst/>
          </a:prstGeom>
        </p:spPr>
      </p:pic>
      <p:pic>
        <p:nvPicPr>
          <p:cNvPr id="1026" name="Picture 2" descr="Módulo 4: Teste de Software">
            <a:extLst>
              <a:ext uri="{FF2B5EF4-FFF2-40B4-BE49-F238E27FC236}">
                <a16:creationId xmlns:a16="http://schemas.microsoft.com/office/drawing/2014/main" id="{A338BAF8-93F5-DE12-8D47-8FC742A18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481" y="3270271"/>
            <a:ext cx="288607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67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10126" y="1057304"/>
            <a:ext cx="8857674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91A3AD"/>
                </a:solidFill>
                <a:latin typeface="Gotham HTF Light"/>
                <a:cs typeface="Gotham HTF Light"/>
              </a:rPr>
              <a:t>A tarefa de efetuar testes em software era considerada secundária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91A3AD"/>
              </a:solidFill>
              <a:latin typeface="Gotham HTF Light"/>
              <a:cs typeface="Gotham HTF Light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91A3AD"/>
                </a:solidFill>
                <a:latin typeface="Gotham HTF Light"/>
                <a:cs typeface="Gotham HTF Light"/>
              </a:rPr>
              <a:t>Os testes eram feitos pelos desenvolvedores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91A3AD"/>
              </a:solidFill>
              <a:latin typeface="Gotham HTF Light"/>
              <a:cs typeface="Gotham HTF Light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91A3AD"/>
                </a:solidFill>
                <a:latin typeface="Gotham HTF Light"/>
                <a:cs typeface="Gotham HTF Light"/>
              </a:rPr>
              <a:t>Os usuários eram envolvidos para aprovar o resultado dos testes ou para gerar massa de dados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431" y="4386164"/>
            <a:ext cx="129145" cy="4955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EB336F4-551D-EB93-7C4D-37F014DB068A}"/>
              </a:ext>
            </a:extLst>
          </p:cNvPr>
          <p:cNvSpPr txBox="1"/>
          <p:nvPr/>
        </p:nvSpPr>
        <p:spPr>
          <a:xfrm>
            <a:off x="685801" y="174490"/>
            <a:ext cx="5333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rgbClr val="ED265B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Como Software era testado</a:t>
            </a:r>
          </a:p>
        </p:txBody>
      </p: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BF07C1C-F9D9-B872-2D9C-979CAAB721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606" y="3364663"/>
            <a:ext cx="1325893" cy="144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3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431" y="4386164"/>
            <a:ext cx="129145" cy="4955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EB336F4-551D-EB93-7C4D-37F014DB068A}"/>
              </a:ext>
            </a:extLst>
          </p:cNvPr>
          <p:cNvSpPr txBox="1"/>
          <p:nvPr/>
        </p:nvSpPr>
        <p:spPr>
          <a:xfrm>
            <a:off x="457201" y="174490"/>
            <a:ext cx="792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rgbClr val="ED265B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Modelo V – Melhoria na qualidade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DA7A167-E718-2C09-CBC8-19142E2A0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48" y="2079504"/>
            <a:ext cx="5197165" cy="2707742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C392D0D-245C-76B9-4E32-4C488BA6DFDA}"/>
              </a:ext>
            </a:extLst>
          </p:cNvPr>
          <p:cNvSpPr txBox="1"/>
          <p:nvPr/>
        </p:nvSpPr>
        <p:spPr>
          <a:xfrm>
            <a:off x="210126" y="1057304"/>
            <a:ext cx="8857674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10000"/>
              </a:lnSpc>
            </a:pPr>
            <a:endParaRPr lang="pt-BR" sz="160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DC7F132-A75D-AD0A-9171-5EA5BC648E0A}"/>
              </a:ext>
            </a:extLst>
          </p:cNvPr>
          <p:cNvSpPr txBox="1"/>
          <p:nvPr/>
        </p:nvSpPr>
        <p:spPr>
          <a:xfrm>
            <a:off x="143163" y="745498"/>
            <a:ext cx="8857674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10000"/>
              </a:lnSpc>
            </a:pPr>
            <a:r>
              <a:rPr lang="pt-BR" sz="1600">
                <a:solidFill>
                  <a:srgbClr val="91A3AD"/>
                </a:solidFill>
                <a:latin typeface="Gotham HTF Light"/>
                <a:cs typeface="Gotham HTF Light"/>
              </a:rPr>
              <a:t>O Modelo “V” é o modelo cascata colocado em forma de V do lado esquerdo temos a partir da analise de requisitos até o projeto propriamente dito , o código é implementado no vértice e os testes, desenvolvimento, implementação e manutenção a direita do V.</a:t>
            </a:r>
          </a:p>
          <a:p>
            <a:pPr lvl="1">
              <a:lnSpc>
                <a:spcPct val="110000"/>
              </a:lnSpc>
            </a:pPr>
            <a:r>
              <a:rPr lang="pt-BR" sz="1600">
                <a:solidFill>
                  <a:srgbClr val="91A3AD"/>
                </a:solidFill>
                <a:latin typeface="Gotham HTF Light"/>
                <a:cs typeface="Gotham HTF Light"/>
              </a:rPr>
              <a:t>A ideia é que cada fase do lado esquerdo criamos planos de testes a ser executado do lado direito.</a:t>
            </a:r>
          </a:p>
        </p:txBody>
      </p:sp>
    </p:spTree>
    <p:extLst>
      <p:ext uri="{BB962C8B-B14F-4D97-AF65-F5344CB8AC3E}">
        <p14:creationId xmlns:p14="http://schemas.microsoft.com/office/powerpoint/2010/main" val="97088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</TotalTime>
  <Words>1394</Words>
  <Application>Microsoft Office PowerPoint</Application>
  <PresentationFormat>Apresentação na tela (16:9)</PresentationFormat>
  <Paragraphs>97</Paragraphs>
  <Slides>19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8" baseType="lpstr">
      <vt:lpstr>Arial</vt:lpstr>
      <vt:lpstr>Arial Nova Light</vt:lpstr>
      <vt:lpstr>Calibri</vt:lpstr>
      <vt:lpstr>Cascadia Code ExtraLight</vt:lpstr>
      <vt:lpstr>Gotham HTF</vt:lpstr>
      <vt:lpstr>Gotham HTF Book</vt:lpstr>
      <vt:lpstr>Gotham HTF Light</vt:lpstr>
      <vt:lpstr>Gotham HTF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Maíra Fernandes Palácios</dc:creator>
  <cp:lastModifiedBy>Silvio Jose Macedo</cp:lastModifiedBy>
  <cp:revision>2</cp:revision>
  <cp:lastPrinted>2018-07-02T20:18:36Z</cp:lastPrinted>
  <dcterms:created xsi:type="dcterms:W3CDTF">2018-06-21T14:25:56Z</dcterms:created>
  <dcterms:modified xsi:type="dcterms:W3CDTF">2023-02-13T20:54:22Z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